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slides/slide4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65" r:id="rId3"/>
    <p:sldId id="305" r:id="rId4"/>
    <p:sldId id="258" r:id="rId5"/>
    <p:sldId id="259" r:id="rId6"/>
    <p:sldId id="260" r:id="rId7"/>
    <p:sldId id="261" r:id="rId8"/>
    <p:sldId id="262" r:id="rId9"/>
    <p:sldId id="263" r:id="rId10"/>
    <p:sldId id="264"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81" r:id="rId24"/>
    <p:sldId id="278" r:id="rId25"/>
    <p:sldId id="279" r:id="rId26"/>
    <p:sldId id="282" r:id="rId27"/>
    <p:sldId id="283" r:id="rId28"/>
    <p:sldId id="280" r:id="rId29"/>
    <p:sldId id="284" r:id="rId30"/>
    <p:sldId id="285" r:id="rId31"/>
    <p:sldId id="286" r:id="rId32"/>
    <p:sldId id="287" r:id="rId33"/>
    <p:sldId id="292" r:id="rId34"/>
    <p:sldId id="293" r:id="rId35"/>
    <p:sldId id="294" r:id="rId36"/>
    <p:sldId id="295" r:id="rId37"/>
    <p:sldId id="297" r:id="rId38"/>
    <p:sldId id="296" r:id="rId39"/>
    <p:sldId id="298" r:id="rId40"/>
    <p:sldId id="299" r:id="rId41"/>
    <p:sldId id="300" r:id="rId42"/>
    <p:sldId id="302" r:id="rId43"/>
    <p:sldId id="301" r:id="rId44"/>
    <p:sldId id="303" r:id="rId45"/>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70" d="100"/>
          <a:sy n="70" d="100"/>
        </p:scale>
        <p:origin x="-116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14" name="Заголовок 13"/>
          <p:cNvSpPr>
            <a:spLocks noGrp="1"/>
          </p:cNvSpPr>
          <p:nvPr>
            <p:ph type="ctrTitle"/>
          </p:nvPr>
        </p:nvSpPr>
        <p:spPr>
          <a:xfrm>
            <a:off x="1432560" y="359898"/>
            <a:ext cx="7406640" cy="1472184"/>
          </a:xfrm>
        </p:spPr>
        <p:txBody>
          <a:bodyPr anchor="b"/>
          <a:lstStyle>
            <a:lvl1pPr algn="l">
              <a:defRPr/>
            </a:lvl1pPr>
            <a:extLst/>
          </a:lstStyle>
          <a:p>
            <a:r>
              <a:rPr kumimoji="0" lang="ru-RU" smtClean="0"/>
              <a:t>Образец заголовка</a:t>
            </a:r>
            <a:endParaRPr kumimoji="0" lang="en-US"/>
          </a:p>
        </p:txBody>
      </p:sp>
      <p:sp>
        <p:nvSpPr>
          <p:cNvPr id="22" name="Подзаголовок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20" name="Нижний колонтитул 19"/>
          <p:cNvSpPr>
            <a:spLocks noGrp="1"/>
          </p:cNvSpPr>
          <p:nvPr>
            <p:ph type="ftr" sz="quarter" idx="11"/>
          </p:nvPr>
        </p:nvSpPr>
        <p:spPr/>
        <p:txBody>
          <a:bodyPr/>
          <a:lstStyle>
            <a:extLst/>
          </a:lstStyle>
          <a:p>
            <a:endParaRPr lang="ru-RU"/>
          </a:p>
        </p:txBody>
      </p:sp>
      <p:sp>
        <p:nvSpPr>
          <p:cNvPr id="10" name="Номер слайда 9"/>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Овал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274639"/>
            <a:ext cx="1828800" cy="5851525"/>
          </a:xfrm>
        </p:spPr>
        <p:txBody>
          <a:bodyPr vert="eaVert"/>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1143000" y="274640"/>
            <a:ext cx="55626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7" name="Прямоугольник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10" name="Прямоугольник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
        <p:nvSpPr>
          <p:cNvPr id="9" name="Овал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extLst/>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35608" y="274320"/>
            <a:ext cx="7498080" cy="1143000"/>
          </a:xfrm>
        </p:spPr>
        <p:txBody>
          <a:bodyPr anchor="ct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5" name="Прямоугольник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Дата 1"/>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6" name="Прямоугольник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ru-RU" smtClean="0"/>
              <a:t>Образец заголовка</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pPr/>
              <a:t>16.01.2014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B19B0651-EE4F-4900-A07F-96A6BFA9D0F0}" type="slidenum">
              <a:rPr lang="ru-RU" smtClean="0"/>
              <a:pPr/>
              <a:t>‹#›</a:t>
            </a:fld>
            <a:endParaRPr lang="ru-RU"/>
          </a:p>
        </p:txBody>
      </p:sp>
      <p:sp>
        <p:nvSpPr>
          <p:cNvPr id="8" name="Прямоугольник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extLst/>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Рисунок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ru-RU" smtClean="0"/>
              <a:t>Вставка рисунка</a:t>
            </a:r>
            <a:endParaRPr kumimoji="0" lang="en-US" dirty="0"/>
          </a:p>
        </p:txBody>
      </p:sp>
      <p:sp>
        <p:nvSpPr>
          <p:cNvPr id="9" name="Блок-схема: процесс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Блок-схема: процесс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 name="Текст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ирог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Овал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Кольцо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2" name="Прямоугольник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5" name="Заголовок 4"/>
          <p:cNvSpPr>
            <a:spLocks noGrp="1"/>
          </p:cNvSpPr>
          <p:nvPr>
            <p:ph type="title"/>
          </p:nvPr>
        </p:nvSpPr>
        <p:spPr>
          <a:xfrm>
            <a:off x="1435608" y="274638"/>
            <a:ext cx="7498080" cy="1143000"/>
          </a:xfrm>
          <a:prstGeom prst="rect">
            <a:avLst/>
          </a:prstGeom>
        </p:spPr>
        <p:txBody>
          <a:bodyPr anchor="ctr">
            <a:normAutofit/>
          </a:bodyPr>
          <a:lstStyle>
            <a:extLst/>
          </a:lstStyle>
          <a:p>
            <a:r>
              <a:rPr kumimoji="0" lang="ru-RU" smtClean="0"/>
              <a:t>Образец заголовка</a:t>
            </a:r>
            <a:endParaRPr kumimoji="0" lang="en-US"/>
          </a:p>
        </p:txBody>
      </p:sp>
      <p:sp>
        <p:nvSpPr>
          <p:cNvPr id="9" name="Текст 8"/>
          <p:cNvSpPr>
            <a:spLocks noGrp="1"/>
          </p:cNvSpPr>
          <p:nvPr>
            <p:ph type="body" idx="1"/>
          </p:nvPr>
        </p:nvSpPr>
        <p:spPr>
          <a:xfrm>
            <a:off x="1435608" y="1447800"/>
            <a:ext cx="7498080" cy="480060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24" name="Дата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B4C71EC6-210F-42DE-9C53-41977AD35B3D}" type="datetimeFigureOut">
              <a:rPr lang="ru-RU" smtClean="0"/>
              <a:pPr/>
              <a:t>16.01.2014</a:t>
            </a:fld>
            <a:endParaRPr lang="ru-RU"/>
          </a:p>
        </p:txBody>
      </p:sp>
      <p:sp>
        <p:nvSpPr>
          <p:cNvPr id="10" name="Нижний колонтитул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ru-RU"/>
          </a:p>
        </p:txBody>
      </p:sp>
      <p:sp>
        <p:nvSpPr>
          <p:cNvPr id="22" name="Номер слайда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B19B0651-EE4F-4900-A07F-96A6BFA9D0F0}" type="slidenum">
              <a:rPr lang="ru-RU" smtClean="0"/>
              <a:pPr/>
              <a:t>‹#›</a:t>
            </a:fld>
            <a:endParaRPr lang="ru-RU"/>
          </a:p>
        </p:txBody>
      </p:sp>
      <p:sp>
        <p:nvSpPr>
          <p:cNvPr id="15" name="Прямоугольник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slide" Target="slide13.xml"/><Relationship Id="rId13" Type="http://schemas.openxmlformats.org/officeDocument/2006/relationships/slide" Target="slide24.xml"/><Relationship Id="rId3" Type="http://schemas.openxmlformats.org/officeDocument/2006/relationships/slide" Target="slide6.xml"/><Relationship Id="rId7" Type="http://schemas.openxmlformats.org/officeDocument/2006/relationships/slide" Target="slide12.xml"/><Relationship Id="rId12" Type="http://schemas.openxmlformats.org/officeDocument/2006/relationships/slide" Target="slide22.xml"/><Relationship Id="rId2" Type="http://schemas.openxmlformats.org/officeDocument/2006/relationships/slide" Target="slide4.xml"/><Relationship Id="rId1" Type="http://schemas.openxmlformats.org/officeDocument/2006/relationships/slideLayout" Target="../slideLayouts/slideLayout2.xml"/><Relationship Id="rId6" Type="http://schemas.openxmlformats.org/officeDocument/2006/relationships/slide" Target="slide11.xml"/><Relationship Id="rId11" Type="http://schemas.openxmlformats.org/officeDocument/2006/relationships/slide" Target="slide18.xml"/><Relationship Id="rId5" Type="http://schemas.openxmlformats.org/officeDocument/2006/relationships/slide" Target="slide9.xml"/><Relationship Id="rId10" Type="http://schemas.openxmlformats.org/officeDocument/2006/relationships/slide" Target="slide15.xml"/><Relationship Id="rId4" Type="http://schemas.openxmlformats.org/officeDocument/2006/relationships/slide" Target="slide8.xml"/><Relationship Id="rId9" Type="http://schemas.openxmlformats.org/officeDocument/2006/relationships/slide" Target="slide14.xml"/></Relationships>
</file>

<file path=ppt/slides/_rels/slide2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8" Type="http://schemas.openxmlformats.org/officeDocument/2006/relationships/slide" Target="slide39.xml"/><Relationship Id="rId3" Type="http://schemas.openxmlformats.org/officeDocument/2006/relationships/slide" Target="slide33.xml"/><Relationship Id="rId7" Type="http://schemas.openxmlformats.org/officeDocument/2006/relationships/slide" Target="slide38.xml"/><Relationship Id="rId12" Type="http://schemas.openxmlformats.org/officeDocument/2006/relationships/slide" Target="slide2.xml"/><Relationship Id="rId2" Type="http://schemas.openxmlformats.org/officeDocument/2006/relationships/slide" Target="slide32.xml"/><Relationship Id="rId1" Type="http://schemas.openxmlformats.org/officeDocument/2006/relationships/slideLayout" Target="../slideLayouts/slideLayout2.xml"/><Relationship Id="rId6" Type="http://schemas.openxmlformats.org/officeDocument/2006/relationships/slide" Target="slide36.xml"/><Relationship Id="rId11" Type="http://schemas.openxmlformats.org/officeDocument/2006/relationships/slide" Target="slide43.xml"/><Relationship Id="rId5" Type="http://schemas.openxmlformats.org/officeDocument/2006/relationships/slide" Target="slide35.xml"/><Relationship Id="rId10" Type="http://schemas.openxmlformats.org/officeDocument/2006/relationships/slide" Target="slide41.xml"/><Relationship Id="rId4" Type="http://schemas.openxmlformats.org/officeDocument/2006/relationships/slide" Target="slide34.xml"/><Relationship Id="rId9" Type="http://schemas.openxmlformats.org/officeDocument/2006/relationships/slide" Target="slide40.xml"/></Relationships>
</file>

<file path=ppt/slides/_rels/slide30.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hyperlink" Target="http://images.yandex.ru/yandsearch?source=wiz&amp;text=%D0%BA%D0%B0%D1%80%D1%82%D0%B8%D0%BD%D0%BA%D0%B8%20%20%D1%80%D0%B5%D0%BC%D0%BE%D0%BD%D1%82%20%D0%BA%D0%B2%D0%B0%D1%80%D1%82%D0%B8%D1%80%D1%8B&amp;noreask=1&amp;pos=1&amp;rpt=simage&amp;lr=15&amp;uinfo=sw-1263-sh-899-fw-1038-fh-598-pd-1&amp;img_url=http://remont-dizain.od.ua/uploads/posts/2011-11/1320574575_nachalo_remonta.jpeg" TargetMode="External"/><Relationship Id="rId1" Type="http://schemas.openxmlformats.org/officeDocument/2006/relationships/slideLayout" Target="../slideLayouts/slideLayout2.xml"/><Relationship Id="rId4" Type="http://schemas.openxmlformats.org/officeDocument/2006/relationships/slide" Target="slide2.xml"/></Relationships>
</file>

<file path=ppt/slides/_rels/slide32.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hyperlink" Target="http://images.yandex.ru/yandsearch?source=wiz&amp;text=%D0%BA%D0%B0%D1%80%D1%82%D0%B8%D0%BD%D0%BA%D0%B8%20%D1%82%D0%A3%D0%9B%D0%90%20%D0%95%D0%94%D0%98%D0%9D%D0%90%D0%AF%20%D0%9A%D0%92%D0%98%D0%A2%D0%90%D0%9D%D0%A6%D0%98%D0%AF%20%D0%9F%D0%9E%20%D0%9E%D0%9F%D0%9B%D0%90%D0%A2%D0%95%20%D0%9A%D0%9E%D0%9C%D0%9C%D0%A3%D0%9D%D0%90%D0%9B%D0%AC%D0%9D%D0%AB%D0%A5%20%D0%9F%D0%9B%D0%90%D0%A2%D0%95%D0%96%D0%95%D0%99&amp;noreask=1&amp;pos=0&amp;rpt=simage&amp;lr=15&amp;uinfo=sw-1263-sh-899-fw-1038-fh-598-pd-1&amp;img_url=http://www.adm.yar.ru/rek/sovesh/sovesh_180310_2.jpg" TargetMode="External"/><Relationship Id="rId1" Type="http://schemas.openxmlformats.org/officeDocument/2006/relationships/slideLayout" Target="../slideLayouts/slideLayout2.xml"/><Relationship Id="rId4" Type="http://schemas.openxmlformats.org/officeDocument/2006/relationships/slide" Target="slide3.xml"/></Relationships>
</file>

<file path=ppt/slides/_rels/slide36.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slide" Target="slide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slide" Target="slide3.xml"/><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slide" Target="slide2.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slide" Target="slide2.xml"/><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images.yandex.ru/yandsearch?source=wiz&amp;text=%D0%BA%D0%B0%D1%80%D1%82%D0%B8%D0%BD%D0%BA%D0%B8%20%D0%BF%D0%B0%D1%81%D0%BF%D0%BE%D1%80%D1%82%D0%B0%20%D1%80%D1%84&amp;noreask=1&amp;img_url=http://magnitkatravel.ru/sites/default/files/passport_0.jpg&amp;pos=18&amp;rpt=simage&amp;lr=15" TargetMode="External"/><Relationship Id="rId1" Type="http://schemas.openxmlformats.org/officeDocument/2006/relationships/slideLayout" Target="../slideLayouts/slideLayout2.xml"/><Relationship Id="rId4" Type="http://schemas.openxmlformats.org/officeDocument/2006/relationships/slide" Target="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1403648" y="116632"/>
            <a:ext cx="7406640" cy="1512168"/>
          </a:xfrm>
        </p:spPr>
        <p:txBody>
          <a:bodyPr/>
          <a:lstStyle/>
          <a:p>
            <a:pPr algn="ctr"/>
            <a:r>
              <a:rPr lang="ru-RU" b="1" dirty="0">
                <a:latin typeface="Cambria" panose="02040503050406030204" pitchFamily="18" charset="0"/>
                <a:cs typeface="Times New Roman" panose="02020603050405020304" pitchFamily="18" charset="0"/>
              </a:rPr>
              <a:t>Путеводитель по самостоятельной жизни</a:t>
            </a:r>
            <a:endParaRPr lang="ru-RU" dirty="0"/>
          </a:p>
        </p:txBody>
      </p:sp>
      <p:pic>
        <p:nvPicPr>
          <p:cNvPr id="4" name="Рисунок 3"/>
          <p:cNvPicPr/>
          <p:nvPr/>
        </p:nvPicPr>
        <p:blipFill>
          <a:blip r:embed="rId2" cstate="print">
            <a:extLst>
              <a:ext uri="{28A0092B-C50C-407E-A947-70E740481C1C}">
                <a14:useLocalDpi xmlns="" xmlns:a14="http://schemas.microsoft.com/office/drawing/2010/main" val="0"/>
              </a:ext>
            </a:extLst>
          </a:blip>
          <a:stretch>
            <a:fillRect/>
          </a:stretch>
        </p:blipFill>
        <p:spPr>
          <a:xfrm>
            <a:off x="1763688" y="1772816"/>
            <a:ext cx="6638925" cy="4422140"/>
          </a:xfrm>
          <a:prstGeom prst="rect">
            <a:avLst/>
          </a:prstGeom>
        </p:spPr>
      </p:pic>
    </p:spTree>
    <p:extLst>
      <p:ext uri="{BB962C8B-B14F-4D97-AF65-F5344CB8AC3E}">
        <p14:creationId xmlns="" xmlns:p14="http://schemas.microsoft.com/office/powerpoint/2010/main" val="2144307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ircle(in)">
                                      <p:cBhvr>
                                        <p:cTn id="7" dur="2000"/>
                                        <p:tgtEl>
                                          <p:spTgt spid="2"/>
                                        </p:tgtEl>
                                      </p:cBhvr>
                                    </p:animEffect>
                                  </p:childTnLst>
                                </p:cTn>
                              </p:par>
                            </p:childTnLst>
                          </p:cTn>
                        </p:par>
                        <p:par>
                          <p:cTn id="8" fill="hold">
                            <p:stCondLst>
                              <p:cond delay="2000"/>
                            </p:stCondLst>
                            <p:childTnLst>
                              <p:par>
                                <p:cTn id="9" presetID="42"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1000"/>
                                        <p:tgtEl>
                                          <p:spTgt spid="4"/>
                                        </p:tgtEl>
                                      </p:cBhvr>
                                    </p:animEffect>
                                    <p:anim calcmode="lin" valueType="num">
                                      <p:cBhvr>
                                        <p:cTn id="12" dur="1000" fill="hold"/>
                                        <p:tgtEl>
                                          <p:spTgt spid="4"/>
                                        </p:tgtEl>
                                        <p:attrNameLst>
                                          <p:attrName>ppt_x</p:attrName>
                                        </p:attrNameLst>
                                      </p:cBhvr>
                                      <p:tavLst>
                                        <p:tav tm="0">
                                          <p:val>
                                            <p:strVal val="#ppt_x"/>
                                          </p:val>
                                        </p:tav>
                                        <p:tav tm="100000">
                                          <p:val>
                                            <p:strVal val="#ppt_x"/>
                                          </p:val>
                                        </p:tav>
                                      </p:tavLst>
                                    </p:anim>
                                    <p:anim calcmode="lin" valueType="num">
                                      <p:cBhvr>
                                        <p:cTn id="13" dur="1000" fill="hold"/>
                                        <p:tgtEl>
                                          <p:spTgt spid="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58982" y="179866"/>
            <a:ext cx="7920880" cy="6598046"/>
          </a:xfrm>
        </p:spPr>
        <p:txBody>
          <a:bodyPr>
            <a:noAutofit/>
          </a:bodyPr>
          <a:lstStyle/>
          <a:p>
            <a:pPr marL="82296" indent="360000" algn="just">
              <a:buNone/>
            </a:pPr>
            <a:r>
              <a:rPr lang="ru-RU" sz="2600" dirty="0">
                <a:latin typeface="Cambria" panose="02040503050406030204" pitchFamily="18" charset="0"/>
              </a:rPr>
              <a:t>ПАСПОРТ НЕОБХОДИМО будет заменить в 20 и 45 лет. </a:t>
            </a:r>
            <a:endParaRPr lang="ru-RU" sz="2600" dirty="0" smtClean="0">
              <a:latin typeface="Cambria" panose="02040503050406030204" pitchFamily="18" charset="0"/>
            </a:endParaRPr>
          </a:p>
          <a:p>
            <a:pPr marL="82296" indent="360000" algn="just">
              <a:buNone/>
            </a:pPr>
            <a:r>
              <a:rPr lang="ru-RU" sz="2600" dirty="0" smtClean="0">
                <a:latin typeface="Cambria" panose="02040503050406030204" pitchFamily="18" charset="0"/>
              </a:rPr>
              <a:t>ТАКЖЕ </a:t>
            </a:r>
            <a:r>
              <a:rPr lang="ru-RU" sz="2600" dirty="0">
                <a:latin typeface="Cambria" panose="02040503050406030204" pitchFamily="18" charset="0"/>
              </a:rPr>
              <a:t>ПАСПОРТ НЕОБХОДИМО заменить, если обнаружатся неточности и ошибки, или в случае повреждения паспорта, смены фамилии, </a:t>
            </a:r>
            <a:r>
              <a:rPr lang="ru-RU" sz="2600" dirty="0" smtClean="0">
                <a:latin typeface="Cambria" panose="02040503050406030204" pitchFamily="18" charset="0"/>
              </a:rPr>
              <a:t>пола.</a:t>
            </a:r>
          </a:p>
          <a:p>
            <a:pPr marL="82296" indent="360000" algn="just">
              <a:buNone/>
            </a:pPr>
            <a:r>
              <a:rPr lang="ru-RU" sz="2600" dirty="0" smtClean="0">
                <a:latin typeface="Cambria" panose="02040503050406030204" pitchFamily="18" charset="0"/>
              </a:rPr>
              <a:t>МЕНЯЮТ </a:t>
            </a:r>
            <a:r>
              <a:rPr lang="ru-RU" sz="2600" dirty="0">
                <a:latin typeface="Cambria" panose="02040503050406030204" pitchFamily="18" charset="0"/>
              </a:rPr>
              <a:t>ПАСПОРТ в районных отделениях Федеральной миграционной службы. </a:t>
            </a:r>
            <a:endParaRPr lang="ru-RU" sz="2600" dirty="0" smtClean="0">
              <a:latin typeface="Cambria" panose="02040503050406030204" pitchFamily="18" charset="0"/>
            </a:endParaRPr>
          </a:p>
          <a:p>
            <a:pPr marL="82296" indent="360000" algn="just">
              <a:buNone/>
            </a:pPr>
            <a:r>
              <a:rPr lang="ru-RU" sz="2600" dirty="0" smtClean="0">
                <a:latin typeface="Cambria" panose="02040503050406030204" pitchFamily="18" charset="0"/>
              </a:rPr>
              <a:t>ПО </a:t>
            </a:r>
            <a:r>
              <a:rPr lang="ru-RU" sz="2600" dirty="0">
                <a:latin typeface="Cambria" panose="02040503050406030204" pitchFamily="18" charset="0"/>
              </a:rPr>
              <a:t>ЗАКОНУ ПАСПОРТ тебе обязаны заменить в течение месяца со дня подачи заявления. На деле же этот срок часто не соблюдается. Обычно это связано с тем, что работникам паспортного стола нужно рассылать множество запросов на подтверждение твоей регистрации, </a:t>
            </a:r>
            <a:r>
              <a:rPr lang="ru-RU" sz="2600" dirty="0" smtClean="0">
                <a:latin typeface="Cambria" panose="02040503050406030204" pitchFamily="18" charset="0"/>
              </a:rPr>
              <a:t>гражданства. </a:t>
            </a:r>
            <a:r>
              <a:rPr lang="ru-RU" sz="2600" dirty="0">
                <a:latin typeface="Cambria" panose="02040503050406030204" pitchFamily="18" charset="0"/>
              </a:rPr>
              <a:t>Поэтому наберись терпения – срок выдачи паспорта может быть увеличен до двух месяцев. Новый паспорт ты все равно получишь.</a:t>
            </a:r>
          </a:p>
          <a:p>
            <a:pPr marL="82296" indent="0" algn="just">
              <a:buNone/>
            </a:pPr>
            <a:endParaRPr lang="ru-RU" sz="2600" dirty="0">
              <a:latin typeface="Cambria" panose="02040503050406030204" pitchFamily="18"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491270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20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2000"/>
                                        <p:tgtEl>
                                          <p:spTgt spid="3">
                                            <p:txEl>
                                              <p:pRg st="1" end="1"/>
                                            </p:txEl>
                                          </p:spTgt>
                                        </p:tgtEl>
                                      </p:cBhvr>
                                    </p:animEffect>
                                  </p:childTnLst>
                                </p:cTn>
                              </p:par>
                              <p:par>
                                <p:cTn id="11" presetID="4"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box(in)">
                                      <p:cBhvr>
                                        <p:cTn id="13" dur="2000"/>
                                        <p:tgtEl>
                                          <p:spTgt spid="3">
                                            <p:txEl>
                                              <p:pRg st="2" end="2"/>
                                            </p:txEl>
                                          </p:spTgt>
                                        </p:tgtEl>
                                      </p:cBhvr>
                                    </p:animEffect>
                                  </p:childTnLst>
                                </p:cTn>
                              </p:par>
                              <p:par>
                                <p:cTn id="14" presetID="4"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box(in)">
                                      <p:cBhvr>
                                        <p:cTn id="16" dur="2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44624"/>
            <a:ext cx="8352928" cy="6813376"/>
          </a:xfrm>
        </p:spPr>
        <p:txBody>
          <a:bodyPr>
            <a:noAutofit/>
          </a:bodyPr>
          <a:lstStyle/>
          <a:p>
            <a:pPr marL="82296" indent="0" algn="ctr">
              <a:buNone/>
            </a:pPr>
            <a:r>
              <a:rPr lang="ru-RU" sz="2600" b="1" dirty="0">
                <a:latin typeface="Cambria" pitchFamily="18" charset="0"/>
              </a:rPr>
              <a:t>Список документов для </a:t>
            </a:r>
            <a:r>
              <a:rPr lang="ru-RU" sz="2600" dirty="0">
                <a:latin typeface="Cambria" pitchFamily="18" charset="0"/>
              </a:rPr>
              <a:t> </a:t>
            </a:r>
            <a:r>
              <a:rPr lang="ru-RU" sz="2600" b="1" dirty="0" smtClean="0">
                <a:latin typeface="Cambria" pitchFamily="18" charset="0"/>
              </a:rPr>
              <a:t>замены паспорта:</a:t>
            </a:r>
            <a:endParaRPr lang="ru-RU" sz="2600" dirty="0">
              <a:latin typeface="Cambria" pitchFamily="18" charset="0"/>
            </a:endParaRPr>
          </a:p>
          <a:p>
            <a:pPr marL="596646" lvl="0" indent="-514350">
              <a:buClr>
                <a:schemeClr val="tx2">
                  <a:lumMod val="75000"/>
                </a:schemeClr>
              </a:buClr>
              <a:buFont typeface="+mj-lt"/>
              <a:buAutoNum type="arabicPeriod"/>
            </a:pPr>
            <a:r>
              <a:rPr lang="ru-RU" sz="2000" i="1" dirty="0" smtClean="0">
                <a:latin typeface="Cambria" pitchFamily="18" charset="0"/>
              </a:rPr>
              <a:t>Заявление </a:t>
            </a:r>
            <a:r>
              <a:rPr lang="ru-RU" sz="2000" i="1" dirty="0">
                <a:latin typeface="Cambria" pitchFamily="18" charset="0"/>
              </a:rPr>
              <a:t>о выдаче (замене) паспорта по форме № </a:t>
            </a:r>
            <a:r>
              <a:rPr lang="ru-RU" sz="2000" i="1" dirty="0" smtClean="0">
                <a:latin typeface="Cambria" pitchFamily="18" charset="0"/>
              </a:rPr>
              <a:t>1П</a:t>
            </a:r>
            <a:r>
              <a:rPr lang="ru-RU" sz="2000" dirty="0">
                <a:latin typeface="Cambria" pitchFamily="18" charset="0"/>
              </a:rPr>
              <a:t> </a:t>
            </a:r>
            <a:r>
              <a:rPr lang="ru-RU" sz="2000" i="1" dirty="0" smtClean="0">
                <a:latin typeface="Cambria" pitchFamily="18" charset="0"/>
              </a:rPr>
              <a:t>(образец </a:t>
            </a:r>
            <a:r>
              <a:rPr lang="ru-RU" sz="2000" i="1" dirty="0">
                <a:latin typeface="Cambria" pitchFamily="18" charset="0"/>
              </a:rPr>
              <a:t>всегда есть в паспортном </a:t>
            </a:r>
            <a:r>
              <a:rPr lang="ru-RU" sz="2000" i="1" dirty="0" smtClean="0">
                <a:latin typeface="Cambria" pitchFamily="18" charset="0"/>
              </a:rPr>
              <a:t>столе).</a:t>
            </a:r>
          </a:p>
          <a:p>
            <a:pPr marL="596646" lvl="0" indent="-514350">
              <a:buClr>
                <a:schemeClr val="tx2">
                  <a:lumMod val="75000"/>
                </a:schemeClr>
              </a:buClr>
              <a:buFont typeface="+mj-lt"/>
              <a:buAutoNum type="arabicPeriod"/>
            </a:pPr>
            <a:r>
              <a:rPr lang="ru-RU" sz="2000" i="1" dirty="0" smtClean="0">
                <a:latin typeface="Cambria" pitchFamily="18" charset="0"/>
              </a:rPr>
              <a:t>Старый </a:t>
            </a:r>
            <a:r>
              <a:rPr lang="ru-RU" sz="2000" i="1" dirty="0">
                <a:latin typeface="Cambria" pitchFamily="18" charset="0"/>
              </a:rPr>
              <a:t>(действующий) </a:t>
            </a:r>
            <a:r>
              <a:rPr lang="ru-RU" sz="2000" i="1" dirty="0" smtClean="0">
                <a:latin typeface="Cambria" pitchFamily="18" charset="0"/>
              </a:rPr>
              <a:t>паспорт.</a:t>
            </a:r>
          </a:p>
          <a:p>
            <a:pPr marL="596646" lvl="0" indent="-514350">
              <a:buClr>
                <a:schemeClr val="tx2">
                  <a:lumMod val="75000"/>
                </a:schemeClr>
              </a:buClr>
              <a:buFont typeface="+mj-lt"/>
              <a:buAutoNum type="arabicPeriod"/>
            </a:pPr>
            <a:r>
              <a:rPr lang="ru-RU" sz="2000" i="1" dirty="0" smtClean="0">
                <a:latin typeface="Cambria" pitchFamily="18" charset="0"/>
              </a:rPr>
              <a:t>4 </a:t>
            </a:r>
            <a:r>
              <a:rPr lang="ru-RU" sz="2000" i="1" dirty="0">
                <a:latin typeface="Cambria" pitchFamily="18" charset="0"/>
              </a:rPr>
              <a:t>личные фотографии установленного образца (требования к фотографии узнай в паспортном </a:t>
            </a:r>
            <a:r>
              <a:rPr lang="ru-RU" sz="2000" i="1" dirty="0" smtClean="0">
                <a:latin typeface="Cambria" pitchFamily="18" charset="0"/>
              </a:rPr>
              <a:t>столе).</a:t>
            </a:r>
            <a:endParaRPr lang="ru-RU" sz="2000" dirty="0">
              <a:latin typeface="Cambria" pitchFamily="18" charset="0"/>
            </a:endParaRPr>
          </a:p>
          <a:p>
            <a:pPr marL="596646" lvl="0" indent="-514350">
              <a:buClr>
                <a:schemeClr val="tx2">
                  <a:lumMod val="75000"/>
                </a:schemeClr>
              </a:buClr>
              <a:buFont typeface="+mj-lt"/>
              <a:buAutoNum type="arabicPeriod"/>
            </a:pPr>
            <a:r>
              <a:rPr lang="ru-RU" sz="2000" i="1" dirty="0" smtClean="0">
                <a:latin typeface="Cambria" pitchFamily="18" charset="0"/>
              </a:rPr>
              <a:t>Документы</a:t>
            </a:r>
            <a:r>
              <a:rPr lang="ru-RU" sz="2000" i="1" dirty="0">
                <a:latin typeface="Cambria" pitchFamily="18" charset="0"/>
              </a:rPr>
              <a:t>, подтверждающие основания для замены паспорта:</a:t>
            </a:r>
            <a:endParaRPr lang="ru-RU" sz="2000" dirty="0">
              <a:latin typeface="Cambria" pitchFamily="18" charset="0"/>
            </a:endParaRPr>
          </a:p>
          <a:p>
            <a:pPr lvl="1">
              <a:buClr>
                <a:schemeClr val="tx2">
                  <a:lumMod val="75000"/>
                </a:schemeClr>
              </a:buClr>
              <a:buFont typeface="Arial" pitchFamily="34" charset="0"/>
              <a:buChar char="•"/>
            </a:pPr>
            <a:r>
              <a:rPr lang="ru-RU" sz="1800" i="1" dirty="0" smtClean="0">
                <a:latin typeface="Cambria" pitchFamily="18" charset="0"/>
              </a:rPr>
              <a:t>при </a:t>
            </a:r>
            <a:r>
              <a:rPr lang="ru-RU" sz="1800" i="1" dirty="0">
                <a:latin typeface="Cambria" pitchFamily="18" charset="0"/>
              </a:rPr>
              <a:t>достижении 20-летнего и 45-летнего возраста - </a:t>
            </a:r>
            <a:r>
              <a:rPr lang="ru-RU" sz="1800" i="1" dirty="0" smtClean="0">
                <a:latin typeface="Cambria" pitchFamily="18" charset="0"/>
              </a:rPr>
              <a:t>паспорт, подлежащий замене;</a:t>
            </a:r>
            <a:endParaRPr lang="ru-RU" sz="1800" dirty="0">
              <a:latin typeface="Cambria" pitchFamily="18" charset="0"/>
            </a:endParaRPr>
          </a:p>
          <a:p>
            <a:pPr lvl="1">
              <a:buClr>
                <a:schemeClr val="tx2">
                  <a:lumMod val="75000"/>
                </a:schemeClr>
              </a:buClr>
              <a:buFont typeface="Arial" pitchFamily="34" charset="0"/>
              <a:buChar char="•"/>
            </a:pPr>
            <a:r>
              <a:rPr lang="ru-RU" sz="1800" i="1" dirty="0" smtClean="0">
                <a:latin typeface="Cambria" pitchFamily="18" charset="0"/>
              </a:rPr>
              <a:t>при </a:t>
            </a:r>
            <a:r>
              <a:rPr lang="ru-RU" sz="1800" i="1" dirty="0">
                <a:latin typeface="Cambria" pitchFamily="18" charset="0"/>
              </a:rPr>
              <a:t>изменении фамилии, имени, отчества - паспорт, подлежащий замене, и свидетельство о регистрации или расторжении брака либо свидетельство о перемене </a:t>
            </a:r>
            <a:r>
              <a:rPr lang="ru-RU" sz="1800" i="1" dirty="0" smtClean="0">
                <a:latin typeface="Cambria" pitchFamily="18" charset="0"/>
              </a:rPr>
              <a:t>имени.</a:t>
            </a:r>
          </a:p>
          <a:p>
            <a:pPr marL="642366" indent="-514350">
              <a:buClr>
                <a:schemeClr val="tx2">
                  <a:lumMod val="75000"/>
                </a:schemeClr>
              </a:buClr>
              <a:buFont typeface="+mj-lt"/>
              <a:buAutoNum type="arabicPeriod"/>
            </a:pPr>
            <a:r>
              <a:rPr lang="ru-RU" sz="2000" i="1" dirty="0" smtClean="0">
                <a:latin typeface="Cambria" pitchFamily="18" charset="0"/>
              </a:rPr>
              <a:t>Документы</a:t>
            </a:r>
            <a:r>
              <a:rPr lang="ru-RU" sz="2000" i="1" dirty="0">
                <a:latin typeface="Cambria" pitchFamily="18" charset="0"/>
              </a:rPr>
              <a:t>, необходимые для проставления отметок в паспорте (военный билет, свидетельства о рождении детей в возрасте до 14 лет, документы, подтверждающие регистрацию по месту жительства, свидетельство о регистрации брака, свидетельство о расторжении брака</a:t>
            </a:r>
            <a:r>
              <a:rPr lang="ru-RU" sz="2000" i="1" dirty="0" smtClean="0">
                <a:latin typeface="Cambria" pitchFamily="18" charset="0"/>
              </a:rPr>
              <a:t>).</a:t>
            </a:r>
            <a:endParaRPr lang="ru-RU" sz="2000" dirty="0">
              <a:latin typeface="Cambria" pitchFamily="18" charset="0"/>
            </a:endParaRPr>
          </a:p>
          <a:p>
            <a:pPr marL="642366" indent="-514350">
              <a:buClr>
                <a:schemeClr val="tx2">
                  <a:lumMod val="75000"/>
                </a:schemeClr>
              </a:buClr>
              <a:buFont typeface="+mj-lt"/>
              <a:buAutoNum type="arabicPeriod"/>
            </a:pPr>
            <a:r>
              <a:rPr lang="ru-RU" sz="2000" i="1" dirty="0" smtClean="0">
                <a:latin typeface="Cambria" pitchFamily="18" charset="0"/>
              </a:rPr>
              <a:t>Квитанция </a:t>
            </a:r>
            <a:r>
              <a:rPr lang="ru-RU" sz="2000" i="1" dirty="0">
                <a:latin typeface="Cambria" pitchFamily="18" charset="0"/>
              </a:rPr>
              <a:t>об оплате государственной пошлины (образец заполнения и реквизиты узнай в паспортном столе).</a:t>
            </a:r>
            <a:endParaRPr lang="ru-RU" sz="2000" dirty="0">
              <a:latin typeface="Cambria" pitchFamily="18" charset="0"/>
            </a:endParaRPr>
          </a:p>
          <a:p>
            <a:pPr marL="82296" indent="0">
              <a:buNone/>
            </a:pPr>
            <a:endParaRPr lang="ru-RU" sz="2600" dirty="0"/>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4041173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5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5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par>
                                <p:cTn id="11" presetID="25" presetClass="entr" presetSubtype="0"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p:cTn id="13" dur="500" decel="50000" fill="hold">
                                          <p:stCondLst>
                                            <p:cond delay="0"/>
                                          </p:stCondLst>
                                        </p:cTn>
                                        <p:tgtEl>
                                          <p:spTgt spid="3">
                                            <p:txEl>
                                              <p:pRg st="1" end="1"/>
                                            </p:txEl>
                                          </p:spTgt>
                                        </p:tgtEl>
                                        <p:attrNameLst>
                                          <p:attrName>style.rotation</p:attrName>
                                        </p:attrNameLst>
                                      </p:cBhvr>
                                      <p:tavLst>
                                        <p:tav tm="0">
                                          <p:val>
                                            <p:fltVal val="-90"/>
                                          </p:val>
                                        </p:tav>
                                        <p:tav tm="100000">
                                          <p:val>
                                            <p:fltVal val="0"/>
                                          </p:val>
                                        </p:tav>
                                      </p:tavLst>
                                    </p:anim>
                                    <p:anim calcmode="lin" valueType="num">
                                      <p:cBhvr>
                                        <p:cTn id="14" dur="500" decel="50000" fill="hold">
                                          <p:stCondLst>
                                            <p:cond delay="0"/>
                                          </p:stCondLst>
                                        </p:cTn>
                                        <p:tgtEl>
                                          <p:spTgt spid="3">
                                            <p:txEl>
                                              <p:pRg st="1" end="1"/>
                                            </p:txEl>
                                          </p:spTgt>
                                        </p:tgtEl>
                                        <p:attrNameLst>
                                          <p:attrName>ppt_w</p:attrName>
                                        </p:attrNameLst>
                                      </p:cBhvr>
                                      <p:tavLst>
                                        <p:tav tm="0">
                                          <p:val>
                                            <p:strVal val="#ppt_w"/>
                                          </p:val>
                                        </p:tav>
                                        <p:tav tm="100000">
                                          <p:val>
                                            <p:strVal val="#ppt_w*.05"/>
                                          </p:val>
                                        </p:tav>
                                      </p:tavLst>
                                    </p:anim>
                                    <p:anim calcmode="lin" valueType="num">
                                      <p:cBhvr>
                                        <p:cTn id="15" dur="500" accel="50000" fill="hold">
                                          <p:stCondLst>
                                            <p:cond delay="500"/>
                                          </p:stCondLst>
                                        </p:cTn>
                                        <p:tgtEl>
                                          <p:spTgt spid="3">
                                            <p:txEl>
                                              <p:pRg st="1" end="1"/>
                                            </p:txEl>
                                          </p:spTgt>
                                        </p:tgtEl>
                                        <p:attrNameLst>
                                          <p:attrName>ppt_w</p:attrName>
                                        </p:attrNameLst>
                                      </p:cBhvr>
                                      <p:tavLst>
                                        <p:tav tm="0">
                                          <p:val>
                                            <p:strVal val="#ppt_w*.05"/>
                                          </p:val>
                                        </p:tav>
                                        <p:tav tm="100000">
                                          <p:val>
                                            <p:strVal val="#ppt_w"/>
                                          </p:val>
                                        </p:tav>
                                      </p:tavLst>
                                    </p:anim>
                                    <p:anim calcmode="lin" valueType="num">
                                      <p:cBhvr>
                                        <p:cTn id="16" dur="1000" fill="hold"/>
                                        <p:tgtEl>
                                          <p:spTgt spid="3">
                                            <p:txEl>
                                              <p:pRg st="1" end="1"/>
                                            </p:txEl>
                                          </p:spTgt>
                                        </p:tgtEl>
                                        <p:attrNameLst>
                                          <p:attrName>ppt_h</p:attrName>
                                        </p:attrNameLst>
                                      </p:cBhvr>
                                      <p:tavLst>
                                        <p:tav tm="0">
                                          <p:val>
                                            <p:strVal val="#ppt_h"/>
                                          </p:val>
                                        </p:tav>
                                        <p:tav tm="100000">
                                          <p:val>
                                            <p:strVal val="#ppt_h"/>
                                          </p:val>
                                        </p:tav>
                                      </p:tavLst>
                                    </p:anim>
                                    <p:anim calcmode="lin" valueType="num">
                                      <p:cBhvr>
                                        <p:cTn id="17" dur="500" decel="50000" fill="hold">
                                          <p:stCondLst>
                                            <p:cond delay="0"/>
                                          </p:stCondLst>
                                        </p:cTn>
                                        <p:tgtEl>
                                          <p:spTgt spid="3">
                                            <p:txEl>
                                              <p:pRg st="1" end="1"/>
                                            </p:txEl>
                                          </p:spTgt>
                                        </p:tgtEl>
                                        <p:attrNameLst>
                                          <p:attrName>ppt_x</p:attrName>
                                        </p:attrNameLst>
                                      </p:cBhvr>
                                      <p:tavLst>
                                        <p:tav tm="0">
                                          <p:val>
                                            <p:strVal val="#ppt_x+.4"/>
                                          </p:val>
                                        </p:tav>
                                        <p:tav tm="100000">
                                          <p:val>
                                            <p:strVal val="#ppt_x"/>
                                          </p:val>
                                        </p:tav>
                                      </p:tavLst>
                                    </p:anim>
                                    <p:anim calcmode="lin" valueType="num">
                                      <p:cBhvr>
                                        <p:cTn id="18" dur="500" decel="50000" fill="hold">
                                          <p:stCondLst>
                                            <p:cond delay="0"/>
                                          </p:stCondLst>
                                        </p:cTn>
                                        <p:tgtEl>
                                          <p:spTgt spid="3">
                                            <p:txEl>
                                              <p:pRg st="1" end="1"/>
                                            </p:txEl>
                                          </p:spTgt>
                                        </p:tgtEl>
                                        <p:attrNameLst>
                                          <p:attrName>ppt_y</p:attrName>
                                        </p:attrNameLst>
                                      </p:cBhvr>
                                      <p:tavLst>
                                        <p:tav tm="0">
                                          <p:val>
                                            <p:strVal val="#ppt_y-.2"/>
                                          </p:val>
                                        </p:tav>
                                        <p:tav tm="100000">
                                          <p:val>
                                            <p:strVal val="#ppt_y+.1"/>
                                          </p:val>
                                        </p:tav>
                                      </p:tavLst>
                                    </p:anim>
                                    <p:anim calcmode="lin" valueType="num">
                                      <p:cBhvr>
                                        <p:cTn id="19" dur="500" accel="50000" fill="hold">
                                          <p:stCondLst>
                                            <p:cond delay="500"/>
                                          </p:stCondLst>
                                        </p:cTn>
                                        <p:tgtEl>
                                          <p:spTgt spid="3">
                                            <p:txEl>
                                              <p:pRg st="1" end="1"/>
                                            </p:txEl>
                                          </p:spTgt>
                                        </p:tgtEl>
                                        <p:attrNameLst>
                                          <p:attrName>ppt_y</p:attrName>
                                        </p:attrNameLst>
                                      </p:cBhvr>
                                      <p:tavLst>
                                        <p:tav tm="0">
                                          <p:val>
                                            <p:strVal val="#ppt_y+.1"/>
                                          </p:val>
                                        </p:tav>
                                        <p:tav tm="100000">
                                          <p:val>
                                            <p:strVal val="#ppt_y"/>
                                          </p:val>
                                        </p:tav>
                                      </p:tavLst>
                                    </p:anim>
                                    <p:animEffect transition="in" filter="fade">
                                      <p:cBhvr>
                                        <p:cTn id="20" dur="1000" decel="50000">
                                          <p:stCondLst>
                                            <p:cond delay="0"/>
                                          </p:stCondLst>
                                        </p:cTn>
                                        <p:tgtEl>
                                          <p:spTgt spid="3">
                                            <p:txEl>
                                              <p:pRg st="1" end="1"/>
                                            </p:txEl>
                                          </p:spTgt>
                                        </p:tgtEl>
                                      </p:cBhvr>
                                    </p:animEffect>
                                  </p:childTnLst>
                                </p:cTn>
                              </p:par>
                              <p:par>
                                <p:cTn id="21" presetID="25"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500" decel="50000" fill="hold">
                                          <p:stCondLst>
                                            <p:cond delay="0"/>
                                          </p:stCondLst>
                                        </p:cTn>
                                        <p:tgtEl>
                                          <p:spTgt spid="3">
                                            <p:txEl>
                                              <p:pRg st="2" end="2"/>
                                            </p:txEl>
                                          </p:spTgt>
                                        </p:tgtEl>
                                        <p:attrNameLst>
                                          <p:attrName>style.rotation</p:attrName>
                                        </p:attrNameLst>
                                      </p:cBhvr>
                                      <p:tavLst>
                                        <p:tav tm="0">
                                          <p:val>
                                            <p:fltVal val="-90"/>
                                          </p:val>
                                        </p:tav>
                                        <p:tav tm="100000">
                                          <p:val>
                                            <p:fltVal val="0"/>
                                          </p:val>
                                        </p:tav>
                                      </p:tavLst>
                                    </p:anim>
                                    <p:anim calcmode="lin" valueType="num">
                                      <p:cBhvr>
                                        <p:cTn id="24" dur="500" decel="50000" fill="hold">
                                          <p:stCondLst>
                                            <p:cond delay="0"/>
                                          </p:stCondLst>
                                        </p:cTn>
                                        <p:tgtEl>
                                          <p:spTgt spid="3">
                                            <p:txEl>
                                              <p:pRg st="2" end="2"/>
                                            </p:txEl>
                                          </p:spTgt>
                                        </p:tgtEl>
                                        <p:attrNameLst>
                                          <p:attrName>ppt_w</p:attrName>
                                        </p:attrNameLst>
                                      </p:cBhvr>
                                      <p:tavLst>
                                        <p:tav tm="0">
                                          <p:val>
                                            <p:strVal val="#ppt_w"/>
                                          </p:val>
                                        </p:tav>
                                        <p:tav tm="100000">
                                          <p:val>
                                            <p:strVal val="#ppt_w*.05"/>
                                          </p:val>
                                        </p:tav>
                                      </p:tavLst>
                                    </p:anim>
                                    <p:anim calcmode="lin" valueType="num">
                                      <p:cBhvr>
                                        <p:cTn id="25" dur="500" accel="50000" fill="hold">
                                          <p:stCondLst>
                                            <p:cond delay="500"/>
                                          </p:stCondLst>
                                        </p:cTn>
                                        <p:tgtEl>
                                          <p:spTgt spid="3">
                                            <p:txEl>
                                              <p:pRg st="2" end="2"/>
                                            </p:txEl>
                                          </p:spTgt>
                                        </p:tgtEl>
                                        <p:attrNameLst>
                                          <p:attrName>ppt_w</p:attrName>
                                        </p:attrNameLst>
                                      </p:cBhvr>
                                      <p:tavLst>
                                        <p:tav tm="0">
                                          <p:val>
                                            <p:strVal val="#ppt_w*.05"/>
                                          </p:val>
                                        </p:tav>
                                        <p:tav tm="100000">
                                          <p:val>
                                            <p:strVal val="#ppt_w"/>
                                          </p:val>
                                        </p:tav>
                                      </p:tavLst>
                                    </p:anim>
                                    <p:anim calcmode="lin" valueType="num">
                                      <p:cBhvr>
                                        <p:cTn id="26" dur="1000" fill="hold"/>
                                        <p:tgtEl>
                                          <p:spTgt spid="3">
                                            <p:txEl>
                                              <p:pRg st="2" end="2"/>
                                            </p:txEl>
                                          </p:spTgt>
                                        </p:tgtEl>
                                        <p:attrNameLst>
                                          <p:attrName>ppt_h</p:attrName>
                                        </p:attrNameLst>
                                      </p:cBhvr>
                                      <p:tavLst>
                                        <p:tav tm="0">
                                          <p:val>
                                            <p:strVal val="#ppt_h"/>
                                          </p:val>
                                        </p:tav>
                                        <p:tav tm="100000">
                                          <p:val>
                                            <p:strVal val="#ppt_h"/>
                                          </p:val>
                                        </p:tav>
                                      </p:tavLst>
                                    </p:anim>
                                    <p:anim calcmode="lin" valueType="num">
                                      <p:cBhvr>
                                        <p:cTn id="27" dur="500" decel="50000" fill="hold">
                                          <p:stCondLst>
                                            <p:cond delay="0"/>
                                          </p:stCondLst>
                                        </p:cTn>
                                        <p:tgtEl>
                                          <p:spTgt spid="3">
                                            <p:txEl>
                                              <p:pRg st="2" end="2"/>
                                            </p:txEl>
                                          </p:spTgt>
                                        </p:tgtEl>
                                        <p:attrNameLst>
                                          <p:attrName>ppt_x</p:attrName>
                                        </p:attrNameLst>
                                      </p:cBhvr>
                                      <p:tavLst>
                                        <p:tav tm="0">
                                          <p:val>
                                            <p:strVal val="#ppt_x+.4"/>
                                          </p:val>
                                        </p:tav>
                                        <p:tav tm="100000">
                                          <p:val>
                                            <p:strVal val="#ppt_x"/>
                                          </p:val>
                                        </p:tav>
                                      </p:tavLst>
                                    </p:anim>
                                    <p:anim calcmode="lin" valueType="num">
                                      <p:cBhvr>
                                        <p:cTn id="28" dur="500" decel="50000" fill="hold">
                                          <p:stCondLst>
                                            <p:cond delay="0"/>
                                          </p:stCondLst>
                                        </p:cTn>
                                        <p:tgtEl>
                                          <p:spTgt spid="3">
                                            <p:txEl>
                                              <p:pRg st="2" end="2"/>
                                            </p:txEl>
                                          </p:spTgt>
                                        </p:tgtEl>
                                        <p:attrNameLst>
                                          <p:attrName>ppt_y</p:attrName>
                                        </p:attrNameLst>
                                      </p:cBhvr>
                                      <p:tavLst>
                                        <p:tav tm="0">
                                          <p:val>
                                            <p:strVal val="#ppt_y-.2"/>
                                          </p:val>
                                        </p:tav>
                                        <p:tav tm="100000">
                                          <p:val>
                                            <p:strVal val="#ppt_y+.1"/>
                                          </p:val>
                                        </p:tav>
                                      </p:tavLst>
                                    </p:anim>
                                    <p:anim calcmode="lin" valueType="num">
                                      <p:cBhvr>
                                        <p:cTn id="29" dur="500" accel="50000" fill="hold">
                                          <p:stCondLst>
                                            <p:cond delay="500"/>
                                          </p:stCondLst>
                                        </p:cTn>
                                        <p:tgtEl>
                                          <p:spTgt spid="3">
                                            <p:txEl>
                                              <p:pRg st="2" end="2"/>
                                            </p:txEl>
                                          </p:spTgt>
                                        </p:tgtEl>
                                        <p:attrNameLst>
                                          <p:attrName>ppt_y</p:attrName>
                                        </p:attrNameLst>
                                      </p:cBhvr>
                                      <p:tavLst>
                                        <p:tav tm="0">
                                          <p:val>
                                            <p:strVal val="#ppt_y+.1"/>
                                          </p:val>
                                        </p:tav>
                                        <p:tav tm="100000">
                                          <p:val>
                                            <p:strVal val="#ppt_y"/>
                                          </p:val>
                                        </p:tav>
                                      </p:tavLst>
                                    </p:anim>
                                    <p:animEffect transition="in" filter="fade">
                                      <p:cBhvr>
                                        <p:cTn id="30" dur="1000" decel="50000">
                                          <p:stCondLst>
                                            <p:cond delay="0"/>
                                          </p:stCondLst>
                                        </p:cTn>
                                        <p:tgtEl>
                                          <p:spTgt spid="3">
                                            <p:txEl>
                                              <p:pRg st="2" end="2"/>
                                            </p:txEl>
                                          </p:spTgt>
                                        </p:tgtEl>
                                      </p:cBhvr>
                                    </p:animEffect>
                                  </p:childTnLst>
                                </p:cTn>
                              </p:par>
                              <p:par>
                                <p:cTn id="31" presetID="25" presetClass="entr" presetSubtype="0" fill="hold"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anim calcmode="lin" valueType="num">
                                      <p:cBhvr>
                                        <p:cTn id="33" dur="500" decel="50000" fill="hold">
                                          <p:stCondLst>
                                            <p:cond delay="0"/>
                                          </p:stCondLst>
                                        </p:cTn>
                                        <p:tgtEl>
                                          <p:spTgt spid="3">
                                            <p:txEl>
                                              <p:pRg st="3" end="3"/>
                                            </p:txEl>
                                          </p:spTgt>
                                        </p:tgtEl>
                                        <p:attrNameLst>
                                          <p:attrName>style.rotation</p:attrName>
                                        </p:attrNameLst>
                                      </p:cBhvr>
                                      <p:tavLst>
                                        <p:tav tm="0">
                                          <p:val>
                                            <p:fltVal val="-90"/>
                                          </p:val>
                                        </p:tav>
                                        <p:tav tm="100000">
                                          <p:val>
                                            <p:fltVal val="0"/>
                                          </p:val>
                                        </p:tav>
                                      </p:tavLst>
                                    </p:anim>
                                    <p:anim calcmode="lin" valueType="num">
                                      <p:cBhvr>
                                        <p:cTn id="34" dur="500" decel="50000" fill="hold">
                                          <p:stCondLst>
                                            <p:cond delay="0"/>
                                          </p:stCondLst>
                                        </p:cTn>
                                        <p:tgtEl>
                                          <p:spTgt spid="3">
                                            <p:txEl>
                                              <p:pRg st="3" end="3"/>
                                            </p:txEl>
                                          </p:spTgt>
                                        </p:tgtEl>
                                        <p:attrNameLst>
                                          <p:attrName>ppt_w</p:attrName>
                                        </p:attrNameLst>
                                      </p:cBhvr>
                                      <p:tavLst>
                                        <p:tav tm="0">
                                          <p:val>
                                            <p:strVal val="#ppt_w"/>
                                          </p:val>
                                        </p:tav>
                                        <p:tav tm="100000">
                                          <p:val>
                                            <p:strVal val="#ppt_w*.05"/>
                                          </p:val>
                                        </p:tav>
                                      </p:tavLst>
                                    </p:anim>
                                    <p:anim calcmode="lin" valueType="num">
                                      <p:cBhvr>
                                        <p:cTn id="35" dur="500" accel="50000" fill="hold">
                                          <p:stCondLst>
                                            <p:cond delay="500"/>
                                          </p:stCondLst>
                                        </p:cTn>
                                        <p:tgtEl>
                                          <p:spTgt spid="3">
                                            <p:txEl>
                                              <p:pRg st="3" end="3"/>
                                            </p:txEl>
                                          </p:spTgt>
                                        </p:tgtEl>
                                        <p:attrNameLst>
                                          <p:attrName>ppt_w</p:attrName>
                                        </p:attrNameLst>
                                      </p:cBhvr>
                                      <p:tavLst>
                                        <p:tav tm="0">
                                          <p:val>
                                            <p:strVal val="#ppt_w*.05"/>
                                          </p:val>
                                        </p:tav>
                                        <p:tav tm="100000">
                                          <p:val>
                                            <p:strVal val="#ppt_w"/>
                                          </p:val>
                                        </p:tav>
                                      </p:tavLst>
                                    </p:anim>
                                    <p:anim calcmode="lin" valueType="num">
                                      <p:cBhvr>
                                        <p:cTn id="36" dur="1000" fill="hold"/>
                                        <p:tgtEl>
                                          <p:spTgt spid="3">
                                            <p:txEl>
                                              <p:pRg st="3" end="3"/>
                                            </p:txEl>
                                          </p:spTgt>
                                        </p:tgtEl>
                                        <p:attrNameLst>
                                          <p:attrName>ppt_h</p:attrName>
                                        </p:attrNameLst>
                                      </p:cBhvr>
                                      <p:tavLst>
                                        <p:tav tm="0">
                                          <p:val>
                                            <p:strVal val="#ppt_h"/>
                                          </p:val>
                                        </p:tav>
                                        <p:tav tm="100000">
                                          <p:val>
                                            <p:strVal val="#ppt_h"/>
                                          </p:val>
                                        </p:tav>
                                      </p:tavLst>
                                    </p:anim>
                                    <p:anim calcmode="lin" valueType="num">
                                      <p:cBhvr>
                                        <p:cTn id="37" dur="500" decel="50000" fill="hold">
                                          <p:stCondLst>
                                            <p:cond delay="0"/>
                                          </p:stCondLst>
                                        </p:cTn>
                                        <p:tgtEl>
                                          <p:spTgt spid="3">
                                            <p:txEl>
                                              <p:pRg st="3" end="3"/>
                                            </p:txEl>
                                          </p:spTgt>
                                        </p:tgtEl>
                                        <p:attrNameLst>
                                          <p:attrName>ppt_x</p:attrName>
                                        </p:attrNameLst>
                                      </p:cBhvr>
                                      <p:tavLst>
                                        <p:tav tm="0">
                                          <p:val>
                                            <p:strVal val="#ppt_x+.4"/>
                                          </p:val>
                                        </p:tav>
                                        <p:tav tm="100000">
                                          <p:val>
                                            <p:strVal val="#ppt_x"/>
                                          </p:val>
                                        </p:tav>
                                      </p:tavLst>
                                    </p:anim>
                                    <p:anim calcmode="lin" valueType="num">
                                      <p:cBhvr>
                                        <p:cTn id="38" dur="500" decel="50000" fill="hold">
                                          <p:stCondLst>
                                            <p:cond delay="0"/>
                                          </p:stCondLst>
                                        </p:cTn>
                                        <p:tgtEl>
                                          <p:spTgt spid="3">
                                            <p:txEl>
                                              <p:pRg st="3" end="3"/>
                                            </p:txEl>
                                          </p:spTgt>
                                        </p:tgtEl>
                                        <p:attrNameLst>
                                          <p:attrName>ppt_y</p:attrName>
                                        </p:attrNameLst>
                                      </p:cBhvr>
                                      <p:tavLst>
                                        <p:tav tm="0">
                                          <p:val>
                                            <p:strVal val="#ppt_y-.2"/>
                                          </p:val>
                                        </p:tav>
                                        <p:tav tm="100000">
                                          <p:val>
                                            <p:strVal val="#ppt_y+.1"/>
                                          </p:val>
                                        </p:tav>
                                      </p:tavLst>
                                    </p:anim>
                                    <p:anim calcmode="lin" valueType="num">
                                      <p:cBhvr>
                                        <p:cTn id="39" dur="500" accel="50000" fill="hold">
                                          <p:stCondLst>
                                            <p:cond delay="500"/>
                                          </p:stCondLst>
                                        </p:cTn>
                                        <p:tgtEl>
                                          <p:spTgt spid="3">
                                            <p:txEl>
                                              <p:pRg st="3" end="3"/>
                                            </p:txEl>
                                          </p:spTgt>
                                        </p:tgtEl>
                                        <p:attrNameLst>
                                          <p:attrName>ppt_y</p:attrName>
                                        </p:attrNameLst>
                                      </p:cBhvr>
                                      <p:tavLst>
                                        <p:tav tm="0">
                                          <p:val>
                                            <p:strVal val="#ppt_y+.1"/>
                                          </p:val>
                                        </p:tav>
                                        <p:tav tm="100000">
                                          <p:val>
                                            <p:strVal val="#ppt_y"/>
                                          </p:val>
                                        </p:tav>
                                      </p:tavLst>
                                    </p:anim>
                                    <p:animEffect transition="in" filter="fade">
                                      <p:cBhvr>
                                        <p:cTn id="40" dur="1000" decel="50000">
                                          <p:stCondLst>
                                            <p:cond delay="0"/>
                                          </p:stCondLst>
                                        </p:cTn>
                                        <p:tgtEl>
                                          <p:spTgt spid="3">
                                            <p:txEl>
                                              <p:pRg st="3" end="3"/>
                                            </p:txEl>
                                          </p:spTgt>
                                        </p:tgtEl>
                                      </p:cBhvr>
                                    </p:animEffect>
                                  </p:childTnLst>
                                </p:cTn>
                              </p:par>
                              <p:par>
                                <p:cTn id="41" presetID="25" presetClass="entr" presetSubtype="0" fill="hold" nodeType="withEffect">
                                  <p:stCondLst>
                                    <p:cond delay="0"/>
                                  </p:stCondLst>
                                  <p:childTnLst>
                                    <p:set>
                                      <p:cBhvr>
                                        <p:cTn id="42" dur="1" fill="hold">
                                          <p:stCondLst>
                                            <p:cond delay="0"/>
                                          </p:stCondLst>
                                        </p:cTn>
                                        <p:tgtEl>
                                          <p:spTgt spid="3">
                                            <p:txEl>
                                              <p:pRg st="4" end="4"/>
                                            </p:txEl>
                                          </p:spTgt>
                                        </p:tgtEl>
                                        <p:attrNameLst>
                                          <p:attrName>style.visibility</p:attrName>
                                        </p:attrNameLst>
                                      </p:cBhvr>
                                      <p:to>
                                        <p:strVal val="visible"/>
                                      </p:to>
                                    </p:set>
                                    <p:anim calcmode="lin" valueType="num">
                                      <p:cBhvr>
                                        <p:cTn id="43" dur="500" decel="50000" fill="hold">
                                          <p:stCondLst>
                                            <p:cond delay="0"/>
                                          </p:stCondLst>
                                        </p:cTn>
                                        <p:tgtEl>
                                          <p:spTgt spid="3">
                                            <p:txEl>
                                              <p:pRg st="4" end="4"/>
                                            </p:txEl>
                                          </p:spTgt>
                                        </p:tgtEl>
                                        <p:attrNameLst>
                                          <p:attrName>style.rotation</p:attrName>
                                        </p:attrNameLst>
                                      </p:cBhvr>
                                      <p:tavLst>
                                        <p:tav tm="0">
                                          <p:val>
                                            <p:fltVal val="-90"/>
                                          </p:val>
                                        </p:tav>
                                        <p:tav tm="100000">
                                          <p:val>
                                            <p:fltVal val="0"/>
                                          </p:val>
                                        </p:tav>
                                      </p:tavLst>
                                    </p:anim>
                                    <p:anim calcmode="lin" valueType="num">
                                      <p:cBhvr>
                                        <p:cTn id="44" dur="500" decel="50000" fill="hold">
                                          <p:stCondLst>
                                            <p:cond delay="0"/>
                                          </p:stCondLst>
                                        </p:cTn>
                                        <p:tgtEl>
                                          <p:spTgt spid="3">
                                            <p:txEl>
                                              <p:pRg st="4" end="4"/>
                                            </p:txEl>
                                          </p:spTgt>
                                        </p:tgtEl>
                                        <p:attrNameLst>
                                          <p:attrName>ppt_w</p:attrName>
                                        </p:attrNameLst>
                                      </p:cBhvr>
                                      <p:tavLst>
                                        <p:tav tm="0">
                                          <p:val>
                                            <p:strVal val="#ppt_w"/>
                                          </p:val>
                                        </p:tav>
                                        <p:tav tm="100000">
                                          <p:val>
                                            <p:strVal val="#ppt_w*.05"/>
                                          </p:val>
                                        </p:tav>
                                      </p:tavLst>
                                    </p:anim>
                                    <p:anim calcmode="lin" valueType="num">
                                      <p:cBhvr>
                                        <p:cTn id="45" dur="500" accel="50000" fill="hold">
                                          <p:stCondLst>
                                            <p:cond delay="500"/>
                                          </p:stCondLst>
                                        </p:cTn>
                                        <p:tgtEl>
                                          <p:spTgt spid="3">
                                            <p:txEl>
                                              <p:pRg st="4" end="4"/>
                                            </p:txEl>
                                          </p:spTgt>
                                        </p:tgtEl>
                                        <p:attrNameLst>
                                          <p:attrName>ppt_w</p:attrName>
                                        </p:attrNameLst>
                                      </p:cBhvr>
                                      <p:tavLst>
                                        <p:tav tm="0">
                                          <p:val>
                                            <p:strVal val="#ppt_w*.05"/>
                                          </p:val>
                                        </p:tav>
                                        <p:tav tm="100000">
                                          <p:val>
                                            <p:strVal val="#ppt_w"/>
                                          </p:val>
                                        </p:tav>
                                      </p:tavLst>
                                    </p:anim>
                                    <p:anim calcmode="lin" valueType="num">
                                      <p:cBhvr>
                                        <p:cTn id="46" dur="1000" fill="hold"/>
                                        <p:tgtEl>
                                          <p:spTgt spid="3">
                                            <p:txEl>
                                              <p:pRg st="4" end="4"/>
                                            </p:txEl>
                                          </p:spTgt>
                                        </p:tgtEl>
                                        <p:attrNameLst>
                                          <p:attrName>ppt_h</p:attrName>
                                        </p:attrNameLst>
                                      </p:cBhvr>
                                      <p:tavLst>
                                        <p:tav tm="0">
                                          <p:val>
                                            <p:strVal val="#ppt_h"/>
                                          </p:val>
                                        </p:tav>
                                        <p:tav tm="100000">
                                          <p:val>
                                            <p:strVal val="#ppt_h"/>
                                          </p:val>
                                        </p:tav>
                                      </p:tavLst>
                                    </p:anim>
                                    <p:anim calcmode="lin" valueType="num">
                                      <p:cBhvr>
                                        <p:cTn id="47" dur="500" decel="50000" fill="hold">
                                          <p:stCondLst>
                                            <p:cond delay="0"/>
                                          </p:stCondLst>
                                        </p:cTn>
                                        <p:tgtEl>
                                          <p:spTgt spid="3">
                                            <p:txEl>
                                              <p:pRg st="4" end="4"/>
                                            </p:txEl>
                                          </p:spTgt>
                                        </p:tgtEl>
                                        <p:attrNameLst>
                                          <p:attrName>ppt_x</p:attrName>
                                        </p:attrNameLst>
                                      </p:cBhvr>
                                      <p:tavLst>
                                        <p:tav tm="0">
                                          <p:val>
                                            <p:strVal val="#ppt_x+.4"/>
                                          </p:val>
                                        </p:tav>
                                        <p:tav tm="100000">
                                          <p:val>
                                            <p:strVal val="#ppt_x"/>
                                          </p:val>
                                        </p:tav>
                                      </p:tavLst>
                                    </p:anim>
                                    <p:anim calcmode="lin" valueType="num">
                                      <p:cBhvr>
                                        <p:cTn id="48" dur="500" decel="50000" fill="hold">
                                          <p:stCondLst>
                                            <p:cond delay="0"/>
                                          </p:stCondLst>
                                        </p:cTn>
                                        <p:tgtEl>
                                          <p:spTgt spid="3">
                                            <p:txEl>
                                              <p:pRg st="4" end="4"/>
                                            </p:txEl>
                                          </p:spTgt>
                                        </p:tgtEl>
                                        <p:attrNameLst>
                                          <p:attrName>ppt_y</p:attrName>
                                        </p:attrNameLst>
                                      </p:cBhvr>
                                      <p:tavLst>
                                        <p:tav tm="0">
                                          <p:val>
                                            <p:strVal val="#ppt_y-.2"/>
                                          </p:val>
                                        </p:tav>
                                        <p:tav tm="100000">
                                          <p:val>
                                            <p:strVal val="#ppt_y+.1"/>
                                          </p:val>
                                        </p:tav>
                                      </p:tavLst>
                                    </p:anim>
                                    <p:anim calcmode="lin" valueType="num">
                                      <p:cBhvr>
                                        <p:cTn id="49" dur="500" accel="50000" fill="hold">
                                          <p:stCondLst>
                                            <p:cond delay="500"/>
                                          </p:stCondLst>
                                        </p:cTn>
                                        <p:tgtEl>
                                          <p:spTgt spid="3">
                                            <p:txEl>
                                              <p:pRg st="4" end="4"/>
                                            </p:txEl>
                                          </p:spTgt>
                                        </p:tgtEl>
                                        <p:attrNameLst>
                                          <p:attrName>ppt_y</p:attrName>
                                        </p:attrNameLst>
                                      </p:cBhvr>
                                      <p:tavLst>
                                        <p:tav tm="0">
                                          <p:val>
                                            <p:strVal val="#ppt_y+.1"/>
                                          </p:val>
                                        </p:tav>
                                        <p:tav tm="100000">
                                          <p:val>
                                            <p:strVal val="#ppt_y"/>
                                          </p:val>
                                        </p:tav>
                                      </p:tavLst>
                                    </p:anim>
                                    <p:animEffect transition="in" filter="fade">
                                      <p:cBhvr>
                                        <p:cTn id="50" dur="1000" decel="50000">
                                          <p:stCondLst>
                                            <p:cond delay="0"/>
                                          </p:stCondLst>
                                        </p:cTn>
                                        <p:tgtEl>
                                          <p:spTgt spid="3">
                                            <p:txEl>
                                              <p:pRg st="4" end="4"/>
                                            </p:txEl>
                                          </p:spTgt>
                                        </p:tgtEl>
                                      </p:cBhvr>
                                    </p:animEffect>
                                  </p:childTnLst>
                                </p:cTn>
                              </p:par>
                              <p:par>
                                <p:cTn id="51" presetID="25" presetClass="entr" presetSubtype="0" fill="hold" nodeType="withEffect">
                                  <p:stCondLst>
                                    <p:cond delay="0"/>
                                  </p:stCondLst>
                                  <p:childTnLst>
                                    <p:set>
                                      <p:cBhvr>
                                        <p:cTn id="52" dur="1" fill="hold">
                                          <p:stCondLst>
                                            <p:cond delay="0"/>
                                          </p:stCondLst>
                                        </p:cTn>
                                        <p:tgtEl>
                                          <p:spTgt spid="3">
                                            <p:txEl>
                                              <p:pRg st="5" end="5"/>
                                            </p:txEl>
                                          </p:spTgt>
                                        </p:tgtEl>
                                        <p:attrNameLst>
                                          <p:attrName>style.visibility</p:attrName>
                                        </p:attrNameLst>
                                      </p:cBhvr>
                                      <p:to>
                                        <p:strVal val="visible"/>
                                      </p:to>
                                    </p:set>
                                    <p:anim calcmode="lin" valueType="num">
                                      <p:cBhvr>
                                        <p:cTn id="53" dur="500" decel="50000" fill="hold">
                                          <p:stCondLst>
                                            <p:cond delay="0"/>
                                          </p:stCondLst>
                                        </p:cTn>
                                        <p:tgtEl>
                                          <p:spTgt spid="3">
                                            <p:txEl>
                                              <p:pRg st="5" end="5"/>
                                            </p:txEl>
                                          </p:spTgt>
                                        </p:tgtEl>
                                        <p:attrNameLst>
                                          <p:attrName>style.rotation</p:attrName>
                                        </p:attrNameLst>
                                      </p:cBhvr>
                                      <p:tavLst>
                                        <p:tav tm="0">
                                          <p:val>
                                            <p:fltVal val="-90"/>
                                          </p:val>
                                        </p:tav>
                                        <p:tav tm="100000">
                                          <p:val>
                                            <p:fltVal val="0"/>
                                          </p:val>
                                        </p:tav>
                                      </p:tavLst>
                                    </p:anim>
                                    <p:anim calcmode="lin" valueType="num">
                                      <p:cBhvr>
                                        <p:cTn id="54" dur="500" decel="50000" fill="hold">
                                          <p:stCondLst>
                                            <p:cond delay="0"/>
                                          </p:stCondLst>
                                        </p:cTn>
                                        <p:tgtEl>
                                          <p:spTgt spid="3">
                                            <p:txEl>
                                              <p:pRg st="5" end="5"/>
                                            </p:txEl>
                                          </p:spTgt>
                                        </p:tgtEl>
                                        <p:attrNameLst>
                                          <p:attrName>ppt_w</p:attrName>
                                        </p:attrNameLst>
                                      </p:cBhvr>
                                      <p:tavLst>
                                        <p:tav tm="0">
                                          <p:val>
                                            <p:strVal val="#ppt_w"/>
                                          </p:val>
                                        </p:tav>
                                        <p:tav tm="100000">
                                          <p:val>
                                            <p:strVal val="#ppt_w*.05"/>
                                          </p:val>
                                        </p:tav>
                                      </p:tavLst>
                                    </p:anim>
                                    <p:anim calcmode="lin" valueType="num">
                                      <p:cBhvr>
                                        <p:cTn id="55" dur="500" accel="50000" fill="hold">
                                          <p:stCondLst>
                                            <p:cond delay="500"/>
                                          </p:stCondLst>
                                        </p:cTn>
                                        <p:tgtEl>
                                          <p:spTgt spid="3">
                                            <p:txEl>
                                              <p:pRg st="5" end="5"/>
                                            </p:txEl>
                                          </p:spTgt>
                                        </p:tgtEl>
                                        <p:attrNameLst>
                                          <p:attrName>ppt_w</p:attrName>
                                        </p:attrNameLst>
                                      </p:cBhvr>
                                      <p:tavLst>
                                        <p:tav tm="0">
                                          <p:val>
                                            <p:strVal val="#ppt_w*.05"/>
                                          </p:val>
                                        </p:tav>
                                        <p:tav tm="100000">
                                          <p:val>
                                            <p:strVal val="#ppt_w"/>
                                          </p:val>
                                        </p:tav>
                                      </p:tavLst>
                                    </p:anim>
                                    <p:anim calcmode="lin" valueType="num">
                                      <p:cBhvr>
                                        <p:cTn id="56" dur="1000" fill="hold"/>
                                        <p:tgtEl>
                                          <p:spTgt spid="3">
                                            <p:txEl>
                                              <p:pRg st="5" end="5"/>
                                            </p:txEl>
                                          </p:spTgt>
                                        </p:tgtEl>
                                        <p:attrNameLst>
                                          <p:attrName>ppt_h</p:attrName>
                                        </p:attrNameLst>
                                      </p:cBhvr>
                                      <p:tavLst>
                                        <p:tav tm="0">
                                          <p:val>
                                            <p:strVal val="#ppt_h"/>
                                          </p:val>
                                        </p:tav>
                                        <p:tav tm="100000">
                                          <p:val>
                                            <p:strVal val="#ppt_h"/>
                                          </p:val>
                                        </p:tav>
                                      </p:tavLst>
                                    </p:anim>
                                    <p:anim calcmode="lin" valueType="num">
                                      <p:cBhvr>
                                        <p:cTn id="57" dur="500" decel="50000" fill="hold">
                                          <p:stCondLst>
                                            <p:cond delay="0"/>
                                          </p:stCondLst>
                                        </p:cTn>
                                        <p:tgtEl>
                                          <p:spTgt spid="3">
                                            <p:txEl>
                                              <p:pRg st="5" end="5"/>
                                            </p:txEl>
                                          </p:spTgt>
                                        </p:tgtEl>
                                        <p:attrNameLst>
                                          <p:attrName>ppt_x</p:attrName>
                                        </p:attrNameLst>
                                      </p:cBhvr>
                                      <p:tavLst>
                                        <p:tav tm="0">
                                          <p:val>
                                            <p:strVal val="#ppt_x+.4"/>
                                          </p:val>
                                        </p:tav>
                                        <p:tav tm="100000">
                                          <p:val>
                                            <p:strVal val="#ppt_x"/>
                                          </p:val>
                                        </p:tav>
                                      </p:tavLst>
                                    </p:anim>
                                    <p:anim calcmode="lin" valueType="num">
                                      <p:cBhvr>
                                        <p:cTn id="58" dur="500" decel="50000" fill="hold">
                                          <p:stCondLst>
                                            <p:cond delay="0"/>
                                          </p:stCondLst>
                                        </p:cTn>
                                        <p:tgtEl>
                                          <p:spTgt spid="3">
                                            <p:txEl>
                                              <p:pRg st="5" end="5"/>
                                            </p:txEl>
                                          </p:spTgt>
                                        </p:tgtEl>
                                        <p:attrNameLst>
                                          <p:attrName>ppt_y</p:attrName>
                                        </p:attrNameLst>
                                      </p:cBhvr>
                                      <p:tavLst>
                                        <p:tav tm="0">
                                          <p:val>
                                            <p:strVal val="#ppt_y-.2"/>
                                          </p:val>
                                        </p:tav>
                                        <p:tav tm="100000">
                                          <p:val>
                                            <p:strVal val="#ppt_y+.1"/>
                                          </p:val>
                                        </p:tav>
                                      </p:tavLst>
                                    </p:anim>
                                    <p:anim calcmode="lin" valueType="num">
                                      <p:cBhvr>
                                        <p:cTn id="59" dur="500" accel="50000" fill="hold">
                                          <p:stCondLst>
                                            <p:cond delay="500"/>
                                          </p:stCondLst>
                                        </p:cTn>
                                        <p:tgtEl>
                                          <p:spTgt spid="3">
                                            <p:txEl>
                                              <p:pRg st="5" end="5"/>
                                            </p:txEl>
                                          </p:spTgt>
                                        </p:tgtEl>
                                        <p:attrNameLst>
                                          <p:attrName>ppt_y</p:attrName>
                                        </p:attrNameLst>
                                      </p:cBhvr>
                                      <p:tavLst>
                                        <p:tav tm="0">
                                          <p:val>
                                            <p:strVal val="#ppt_y+.1"/>
                                          </p:val>
                                        </p:tav>
                                        <p:tav tm="100000">
                                          <p:val>
                                            <p:strVal val="#ppt_y"/>
                                          </p:val>
                                        </p:tav>
                                      </p:tavLst>
                                    </p:anim>
                                    <p:animEffect transition="in" filter="fade">
                                      <p:cBhvr>
                                        <p:cTn id="60" dur="1000" decel="50000">
                                          <p:stCondLst>
                                            <p:cond delay="0"/>
                                          </p:stCondLst>
                                        </p:cTn>
                                        <p:tgtEl>
                                          <p:spTgt spid="3">
                                            <p:txEl>
                                              <p:pRg st="5" end="5"/>
                                            </p:txEl>
                                          </p:spTgt>
                                        </p:tgtEl>
                                      </p:cBhvr>
                                    </p:animEffect>
                                  </p:childTnLst>
                                </p:cTn>
                              </p:par>
                              <p:par>
                                <p:cTn id="61" presetID="25" presetClass="entr" presetSubtype="0" fill="hold" nodeType="withEffect">
                                  <p:stCondLst>
                                    <p:cond delay="0"/>
                                  </p:stCondLst>
                                  <p:childTnLst>
                                    <p:set>
                                      <p:cBhvr>
                                        <p:cTn id="62" dur="1" fill="hold">
                                          <p:stCondLst>
                                            <p:cond delay="0"/>
                                          </p:stCondLst>
                                        </p:cTn>
                                        <p:tgtEl>
                                          <p:spTgt spid="3">
                                            <p:txEl>
                                              <p:pRg st="6" end="6"/>
                                            </p:txEl>
                                          </p:spTgt>
                                        </p:tgtEl>
                                        <p:attrNameLst>
                                          <p:attrName>style.visibility</p:attrName>
                                        </p:attrNameLst>
                                      </p:cBhvr>
                                      <p:to>
                                        <p:strVal val="visible"/>
                                      </p:to>
                                    </p:set>
                                    <p:anim calcmode="lin" valueType="num">
                                      <p:cBhvr>
                                        <p:cTn id="63" dur="500" decel="50000" fill="hold">
                                          <p:stCondLst>
                                            <p:cond delay="0"/>
                                          </p:stCondLst>
                                        </p:cTn>
                                        <p:tgtEl>
                                          <p:spTgt spid="3">
                                            <p:txEl>
                                              <p:pRg st="6" end="6"/>
                                            </p:txEl>
                                          </p:spTgt>
                                        </p:tgtEl>
                                        <p:attrNameLst>
                                          <p:attrName>style.rotation</p:attrName>
                                        </p:attrNameLst>
                                      </p:cBhvr>
                                      <p:tavLst>
                                        <p:tav tm="0">
                                          <p:val>
                                            <p:fltVal val="-90"/>
                                          </p:val>
                                        </p:tav>
                                        <p:tav tm="100000">
                                          <p:val>
                                            <p:fltVal val="0"/>
                                          </p:val>
                                        </p:tav>
                                      </p:tavLst>
                                    </p:anim>
                                    <p:anim calcmode="lin" valueType="num">
                                      <p:cBhvr>
                                        <p:cTn id="64" dur="500" decel="50000" fill="hold">
                                          <p:stCondLst>
                                            <p:cond delay="0"/>
                                          </p:stCondLst>
                                        </p:cTn>
                                        <p:tgtEl>
                                          <p:spTgt spid="3">
                                            <p:txEl>
                                              <p:pRg st="6" end="6"/>
                                            </p:txEl>
                                          </p:spTgt>
                                        </p:tgtEl>
                                        <p:attrNameLst>
                                          <p:attrName>ppt_w</p:attrName>
                                        </p:attrNameLst>
                                      </p:cBhvr>
                                      <p:tavLst>
                                        <p:tav tm="0">
                                          <p:val>
                                            <p:strVal val="#ppt_w"/>
                                          </p:val>
                                        </p:tav>
                                        <p:tav tm="100000">
                                          <p:val>
                                            <p:strVal val="#ppt_w*.05"/>
                                          </p:val>
                                        </p:tav>
                                      </p:tavLst>
                                    </p:anim>
                                    <p:anim calcmode="lin" valueType="num">
                                      <p:cBhvr>
                                        <p:cTn id="65" dur="500" accel="50000" fill="hold">
                                          <p:stCondLst>
                                            <p:cond delay="500"/>
                                          </p:stCondLst>
                                        </p:cTn>
                                        <p:tgtEl>
                                          <p:spTgt spid="3">
                                            <p:txEl>
                                              <p:pRg st="6" end="6"/>
                                            </p:txEl>
                                          </p:spTgt>
                                        </p:tgtEl>
                                        <p:attrNameLst>
                                          <p:attrName>ppt_w</p:attrName>
                                        </p:attrNameLst>
                                      </p:cBhvr>
                                      <p:tavLst>
                                        <p:tav tm="0">
                                          <p:val>
                                            <p:strVal val="#ppt_w*.05"/>
                                          </p:val>
                                        </p:tav>
                                        <p:tav tm="100000">
                                          <p:val>
                                            <p:strVal val="#ppt_w"/>
                                          </p:val>
                                        </p:tav>
                                      </p:tavLst>
                                    </p:anim>
                                    <p:anim calcmode="lin" valueType="num">
                                      <p:cBhvr>
                                        <p:cTn id="66" dur="1000" fill="hold"/>
                                        <p:tgtEl>
                                          <p:spTgt spid="3">
                                            <p:txEl>
                                              <p:pRg st="6" end="6"/>
                                            </p:txEl>
                                          </p:spTgt>
                                        </p:tgtEl>
                                        <p:attrNameLst>
                                          <p:attrName>ppt_h</p:attrName>
                                        </p:attrNameLst>
                                      </p:cBhvr>
                                      <p:tavLst>
                                        <p:tav tm="0">
                                          <p:val>
                                            <p:strVal val="#ppt_h"/>
                                          </p:val>
                                        </p:tav>
                                        <p:tav tm="100000">
                                          <p:val>
                                            <p:strVal val="#ppt_h"/>
                                          </p:val>
                                        </p:tav>
                                      </p:tavLst>
                                    </p:anim>
                                    <p:anim calcmode="lin" valueType="num">
                                      <p:cBhvr>
                                        <p:cTn id="67" dur="500" decel="50000" fill="hold">
                                          <p:stCondLst>
                                            <p:cond delay="0"/>
                                          </p:stCondLst>
                                        </p:cTn>
                                        <p:tgtEl>
                                          <p:spTgt spid="3">
                                            <p:txEl>
                                              <p:pRg st="6" end="6"/>
                                            </p:txEl>
                                          </p:spTgt>
                                        </p:tgtEl>
                                        <p:attrNameLst>
                                          <p:attrName>ppt_x</p:attrName>
                                        </p:attrNameLst>
                                      </p:cBhvr>
                                      <p:tavLst>
                                        <p:tav tm="0">
                                          <p:val>
                                            <p:strVal val="#ppt_x+.4"/>
                                          </p:val>
                                        </p:tav>
                                        <p:tav tm="100000">
                                          <p:val>
                                            <p:strVal val="#ppt_x"/>
                                          </p:val>
                                        </p:tav>
                                      </p:tavLst>
                                    </p:anim>
                                    <p:anim calcmode="lin" valueType="num">
                                      <p:cBhvr>
                                        <p:cTn id="68" dur="500" decel="50000" fill="hold">
                                          <p:stCondLst>
                                            <p:cond delay="0"/>
                                          </p:stCondLst>
                                        </p:cTn>
                                        <p:tgtEl>
                                          <p:spTgt spid="3">
                                            <p:txEl>
                                              <p:pRg st="6" end="6"/>
                                            </p:txEl>
                                          </p:spTgt>
                                        </p:tgtEl>
                                        <p:attrNameLst>
                                          <p:attrName>ppt_y</p:attrName>
                                        </p:attrNameLst>
                                      </p:cBhvr>
                                      <p:tavLst>
                                        <p:tav tm="0">
                                          <p:val>
                                            <p:strVal val="#ppt_y-.2"/>
                                          </p:val>
                                        </p:tav>
                                        <p:tav tm="100000">
                                          <p:val>
                                            <p:strVal val="#ppt_y+.1"/>
                                          </p:val>
                                        </p:tav>
                                      </p:tavLst>
                                    </p:anim>
                                    <p:anim calcmode="lin" valueType="num">
                                      <p:cBhvr>
                                        <p:cTn id="69" dur="500" accel="50000" fill="hold">
                                          <p:stCondLst>
                                            <p:cond delay="500"/>
                                          </p:stCondLst>
                                        </p:cTn>
                                        <p:tgtEl>
                                          <p:spTgt spid="3">
                                            <p:txEl>
                                              <p:pRg st="6" end="6"/>
                                            </p:txEl>
                                          </p:spTgt>
                                        </p:tgtEl>
                                        <p:attrNameLst>
                                          <p:attrName>ppt_y</p:attrName>
                                        </p:attrNameLst>
                                      </p:cBhvr>
                                      <p:tavLst>
                                        <p:tav tm="0">
                                          <p:val>
                                            <p:strVal val="#ppt_y+.1"/>
                                          </p:val>
                                        </p:tav>
                                        <p:tav tm="100000">
                                          <p:val>
                                            <p:strVal val="#ppt_y"/>
                                          </p:val>
                                        </p:tav>
                                      </p:tavLst>
                                    </p:anim>
                                    <p:animEffect transition="in" filter="fade">
                                      <p:cBhvr>
                                        <p:cTn id="70" dur="1000" decel="50000">
                                          <p:stCondLst>
                                            <p:cond delay="0"/>
                                          </p:stCondLst>
                                        </p:cTn>
                                        <p:tgtEl>
                                          <p:spTgt spid="3">
                                            <p:txEl>
                                              <p:pRg st="6" end="6"/>
                                            </p:txEl>
                                          </p:spTgt>
                                        </p:tgtEl>
                                      </p:cBhvr>
                                    </p:animEffect>
                                  </p:childTnLst>
                                </p:cTn>
                              </p:par>
                              <p:par>
                                <p:cTn id="71" presetID="25" presetClass="entr" presetSubtype="0" fill="hold" nodeType="withEffect">
                                  <p:stCondLst>
                                    <p:cond delay="0"/>
                                  </p:stCondLst>
                                  <p:childTnLst>
                                    <p:set>
                                      <p:cBhvr>
                                        <p:cTn id="72" dur="1" fill="hold">
                                          <p:stCondLst>
                                            <p:cond delay="0"/>
                                          </p:stCondLst>
                                        </p:cTn>
                                        <p:tgtEl>
                                          <p:spTgt spid="3">
                                            <p:txEl>
                                              <p:pRg st="7" end="7"/>
                                            </p:txEl>
                                          </p:spTgt>
                                        </p:tgtEl>
                                        <p:attrNameLst>
                                          <p:attrName>style.visibility</p:attrName>
                                        </p:attrNameLst>
                                      </p:cBhvr>
                                      <p:to>
                                        <p:strVal val="visible"/>
                                      </p:to>
                                    </p:set>
                                    <p:anim calcmode="lin" valueType="num">
                                      <p:cBhvr>
                                        <p:cTn id="73" dur="500" decel="50000" fill="hold">
                                          <p:stCondLst>
                                            <p:cond delay="0"/>
                                          </p:stCondLst>
                                        </p:cTn>
                                        <p:tgtEl>
                                          <p:spTgt spid="3">
                                            <p:txEl>
                                              <p:pRg st="7" end="7"/>
                                            </p:txEl>
                                          </p:spTgt>
                                        </p:tgtEl>
                                        <p:attrNameLst>
                                          <p:attrName>style.rotation</p:attrName>
                                        </p:attrNameLst>
                                      </p:cBhvr>
                                      <p:tavLst>
                                        <p:tav tm="0">
                                          <p:val>
                                            <p:fltVal val="-90"/>
                                          </p:val>
                                        </p:tav>
                                        <p:tav tm="100000">
                                          <p:val>
                                            <p:fltVal val="0"/>
                                          </p:val>
                                        </p:tav>
                                      </p:tavLst>
                                    </p:anim>
                                    <p:anim calcmode="lin" valueType="num">
                                      <p:cBhvr>
                                        <p:cTn id="74" dur="500" decel="50000" fill="hold">
                                          <p:stCondLst>
                                            <p:cond delay="0"/>
                                          </p:stCondLst>
                                        </p:cTn>
                                        <p:tgtEl>
                                          <p:spTgt spid="3">
                                            <p:txEl>
                                              <p:pRg st="7" end="7"/>
                                            </p:txEl>
                                          </p:spTgt>
                                        </p:tgtEl>
                                        <p:attrNameLst>
                                          <p:attrName>ppt_w</p:attrName>
                                        </p:attrNameLst>
                                      </p:cBhvr>
                                      <p:tavLst>
                                        <p:tav tm="0">
                                          <p:val>
                                            <p:strVal val="#ppt_w"/>
                                          </p:val>
                                        </p:tav>
                                        <p:tav tm="100000">
                                          <p:val>
                                            <p:strVal val="#ppt_w*.05"/>
                                          </p:val>
                                        </p:tav>
                                      </p:tavLst>
                                    </p:anim>
                                    <p:anim calcmode="lin" valueType="num">
                                      <p:cBhvr>
                                        <p:cTn id="75" dur="500" accel="50000" fill="hold">
                                          <p:stCondLst>
                                            <p:cond delay="500"/>
                                          </p:stCondLst>
                                        </p:cTn>
                                        <p:tgtEl>
                                          <p:spTgt spid="3">
                                            <p:txEl>
                                              <p:pRg st="7" end="7"/>
                                            </p:txEl>
                                          </p:spTgt>
                                        </p:tgtEl>
                                        <p:attrNameLst>
                                          <p:attrName>ppt_w</p:attrName>
                                        </p:attrNameLst>
                                      </p:cBhvr>
                                      <p:tavLst>
                                        <p:tav tm="0">
                                          <p:val>
                                            <p:strVal val="#ppt_w*.05"/>
                                          </p:val>
                                        </p:tav>
                                        <p:tav tm="100000">
                                          <p:val>
                                            <p:strVal val="#ppt_w"/>
                                          </p:val>
                                        </p:tav>
                                      </p:tavLst>
                                    </p:anim>
                                    <p:anim calcmode="lin" valueType="num">
                                      <p:cBhvr>
                                        <p:cTn id="76" dur="1000" fill="hold"/>
                                        <p:tgtEl>
                                          <p:spTgt spid="3">
                                            <p:txEl>
                                              <p:pRg st="7" end="7"/>
                                            </p:txEl>
                                          </p:spTgt>
                                        </p:tgtEl>
                                        <p:attrNameLst>
                                          <p:attrName>ppt_h</p:attrName>
                                        </p:attrNameLst>
                                      </p:cBhvr>
                                      <p:tavLst>
                                        <p:tav tm="0">
                                          <p:val>
                                            <p:strVal val="#ppt_h"/>
                                          </p:val>
                                        </p:tav>
                                        <p:tav tm="100000">
                                          <p:val>
                                            <p:strVal val="#ppt_h"/>
                                          </p:val>
                                        </p:tav>
                                      </p:tavLst>
                                    </p:anim>
                                    <p:anim calcmode="lin" valueType="num">
                                      <p:cBhvr>
                                        <p:cTn id="77" dur="500" decel="50000" fill="hold">
                                          <p:stCondLst>
                                            <p:cond delay="0"/>
                                          </p:stCondLst>
                                        </p:cTn>
                                        <p:tgtEl>
                                          <p:spTgt spid="3">
                                            <p:txEl>
                                              <p:pRg st="7" end="7"/>
                                            </p:txEl>
                                          </p:spTgt>
                                        </p:tgtEl>
                                        <p:attrNameLst>
                                          <p:attrName>ppt_x</p:attrName>
                                        </p:attrNameLst>
                                      </p:cBhvr>
                                      <p:tavLst>
                                        <p:tav tm="0">
                                          <p:val>
                                            <p:strVal val="#ppt_x+.4"/>
                                          </p:val>
                                        </p:tav>
                                        <p:tav tm="100000">
                                          <p:val>
                                            <p:strVal val="#ppt_x"/>
                                          </p:val>
                                        </p:tav>
                                      </p:tavLst>
                                    </p:anim>
                                    <p:anim calcmode="lin" valueType="num">
                                      <p:cBhvr>
                                        <p:cTn id="78" dur="500" decel="50000" fill="hold">
                                          <p:stCondLst>
                                            <p:cond delay="0"/>
                                          </p:stCondLst>
                                        </p:cTn>
                                        <p:tgtEl>
                                          <p:spTgt spid="3">
                                            <p:txEl>
                                              <p:pRg st="7" end="7"/>
                                            </p:txEl>
                                          </p:spTgt>
                                        </p:tgtEl>
                                        <p:attrNameLst>
                                          <p:attrName>ppt_y</p:attrName>
                                        </p:attrNameLst>
                                      </p:cBhvr>
                                      <p:tavLst>
                                        <p:tav tm="0">
                                          <p:val>
                                            <p:strVal val="#ppt_y-.2"/>
                                          </p:val>
                                        </p:tav>
                                        <p:tav tm="100000">
                                          <p:val>
                                            <p:strVal val="#ppt_y+.1"/>
                                          </p:val>
                                        </p:tav>
                                      </p:tavLst>
                                    </p:anim>
                                    <p:anim calcmode="lin" valueType="num">
                                      <p:cBhvr>
                                        <p:cTn id="79" dur="500" accel="50000" fill="hold">
                                          <p:stCondLst>
                                            <p:cond delay="500"/>
                                          </p:stCondLst>
                                        </p:cTn>
                                        <p:tgtEl>
                                          <p:spTgt spid="3">
                                            <p:txEl>
                                              <p:pRg st="7" end="7"/>
                                            </p:txEl>
                                          </p:spTgt>
                                        </p:tgtEl>
                                        <p:attrNameLst>
                                          <p:attrName>ppt_y</p:attrName>
                                        </p:attrNameLst>
                                      </p:cBhvr>
                                      <p:tavLst>
                                        <p:tav tm="0">
                                          <p:val>
                                            <p:strVal val="#ppt_y+.1"/>
                                          </p:val>
                                        </p:tav>
                                        <p:tav tm="100000">
                                          <p:val>
                                            <p:strVal val="#ppt_y"/>
                                          </p:val>
                                        </p:tav>
                                      </p:tavLst>
                                    </p:anim>
                                    <p:animEffect transition="in" filter="fade">
                                      <p:cBhvr>
                                        <p:cTn id="80" dur="1000" decel="50000">
                                          <p:stCondLst>
                                            <p:cond delay="0"/>
                                          </p:stCondLst>
                                        </p:cTn>
                                        <p:tgtEl>
                                          <p:spTgt spid="3">
                                            <p:txEl>
                                              <p:pRg st="7" end="7"/>
                                            </p:txEl>
                                          </p:spTgt>
                                        </p:tgtEl>
                                      </p:cBhvr>
                                    </p:animEffect>
                                  </p:childTnLst>
                                </p:cTn>
                              </p:par>
                              <p:par>
                                <p:cTn id="81" presetID="25" presetClass="entr" presetSubtype="0" fill="hold" nodeType="withEffect">
                                  <p:stCondLst>
                                    <p:cond delay="0"/>
                                  </p:stCondLst>
                                  <p:childTnLst>
                                    <p:set>
                                      <p:cBhvr>
                                        <p:cTn id="82" dur="1" fill="hold">
                                          <p:stCondLst>
                                            <p:cond delay="0"/>
                                          </p:stCondLst>
                                        </p:cTn>
                                        <p:tgtEl>
                                          <p:spTgt spid="3">
                                            <p:txEl>
                                              <p:pRg st="8" end="8"/>
                                            </p:txEl>
                                          </p:spTgt>
                                        </p:tgtEl>
                                        <p:attrNameLst>
                                          <p:attrName>style.visibility</p:attrName>
                                        </p:attrNameLst>
                                      </p:cBhvr>
                                      <p:to>
                                        <p:strVal val="visible"/>
                                      </p:to>
                                    </p:set>
                                    <p:anim calcmode="lin" valueType="num">
                                      <p:cBhvr>
                                        <p:cTn id="83" dur="500" decel="50000" fill="hold">
                                          <p:stCondLst>
                                            <p:cond delay="0"/>
                                          </p:stCondLst>
                                        </p:cTn>
                                        <p:tgtEl>
                                          <p:spTgt spid="3">
                                            <p:txEl>
                                              <p:pRg st="8" end="8"/>
                                            </p:txEl>
                                          </p:spTgt>
                                        </p:tgtEl>
                                        <p:attrNameLst>
                                          <p:attrName>style.rotation</p:attrName>
                                        </p:attrNameLst>
                                      </p:cBhvr>
                                      <p:tavLst>
                                        <p:tav tm="0">
                                          <p:val>
                                            <p:fltVal val="-90"/>
                                          </p:val>
                                        </p:tav>
                                        <p:tav tm="100000">
                                          <p:val>
                                            <p:fltVal val="0"/>
                                          </p:val>
                                        </p:tav>
                                      </p:tavLst>
                                    </p:anim>
                                    <p:anim calcmode="lin" valueType="num">
                                      <p:cBhvr>
                                        <p:cTn id="84" dur="500" decel="50000" fill="hold">
                                          <p:stCondLst>
                                            <p:cond delay="0"/>
                                          </p:stCondLst>
                                        </p:cTn>
                                        <p:tgtEl>
                                          <p:spTgt spid="3">
                                            <p:txEl>
                                              <p:pRg st="8" end="8"/>
                                            </p:txEl>
                                          </p:spTgt>
                                        </p:tgtEl>
                                        <p:attrNameLst>
                                          <p:attrName>ppt_w</p:attrName>
                                        </p:attrNameLst>
                                      </p:cBhvr>
                                      <p:tavLst>
                                        <p:tav tm="0">
                                          <p:val>
                                            <p:strVal val="#ppt_w"/>
                                          </p:val>
                                        </p:tav>
                                        <p:tav tm="100000">
                                          <p:val>
                                            <p:strVal val="#ppt_w*.05"/>
                                          </p:val>
                                        </p:tav>
                                      </p:tavLst>
                                    </p:anim>
                                    <p:anim calcmode="lin" valueType="num">
                                      <p:cBhvr>
                                        <p:cTn id="85" dur="500" accel="50000" fill="hold">
                                          <p:stCondLst>
                                            <p:cond delay="500"/>
                                          </p:stCondLst>
                                        </p:cTn>
                                        <p:tgtEl>
                                          <p:spTgt spid="3">
                                            <p:txEl>
                                              <p:pRg st="8" end="8"/>
                                            </p:txEl>
                                          </p:spTgt>
                                        </p:tgtEl>
                                        <p:attrNameLst>
                                          <p:attrName>ppt_w</p:attrName>
                                        </p:attrNameLst>
                                      </p:cBhvr>
                                      <p:tavLst>
                                        <p:tav tm="0">
                                          <p:val>
                                            <p:strVal val="#ppt_w*.05"/>
                                          </p:val>
                                        </p:tav>
                                        <p:tav tm="100000">
                                          <p:val>
                                            <p:strVal val="#ppt_w"/>
                                          </p:val>
                                        </p:tav>
                                      </p:tavLst>
                                    </p:anim>
                                    <p:anim calcmode="lin" valueType="num">
                                      <p:cBhvr>
                                        <p:cTn id="86" dur="1000" fill="hold"/>
                                        <p:tgtEl>
                                          <p:spTgt spid="3">
                                            <p:txEl>
                                              <p:pRg st="8" end="8"/>
                                            </p:txEl>
                                          </p:spTgt>
                                        </p:tgtEl>
                                        <p:attrNameLst>
                                          <p:attrName>ppt_h</p:attrName>
                                        </p:attrNameLst>
                                      </p:cBhvr>
                                      <p:tavLst>
                                        <p:tav tm="0">
                                          <p:val>
                                            <p:strVal val="#ppt_h"/>
                                          </p:val>
                                        </p:tav>
                                        <p:tav tm="100000">
                                          <p:val>
                                            <p:strVal val="#ppt_h"/>
                                          </p:val>
                                        </p:tav>
                                      </p:tavLst>
                                    </p:anim>
                                    <p:anim calcmode="lin" valueType="num">
                                      <p:cBhvr>
                                        <p:cTn id="87" dur="500" decel="50000" fill="hold">
                                          <p:stCondLst>
                                            <p:cond delay="0"/>
                                          </p:stCondLst>
                                        </p:cTn>
                                        <p:tgtEl>
                                          <p:spTgt spid="3">
                                            <p:txEl>
                                              <p:pRg st="8" end="8"/>
                                            </p:txEl>
                                          </p:spTgt>
                                        </p:tgtEl>
                                        <p:attrNameLst>
                                          <p:attrName>ppt_x</p:attrName>
                                        </p:attrNameLst>
                                      </p:cBhvr>
                                      <p:tavLst>
                                        <p:tav tm="0">
                                          <p:val>
                                            <p:strVal val="#ppt_x+.4"/>
                                          </p:val>
                                        </p:tav>
                                        <p:tav tm="100000">
                                          <p:val>
                                            <p:strVal val="#ppt_x"/>
                                          </p:val>
                                        </p:tav>
                                      </p:tavLst>
                                    </p:anim>
                                    <p:anim calcmode="lin" valueType="num">
                                      <p:cBhvr>
                                        <p:cTn id="88" dur="500" decel="50000" fill="hold">
                                          <p:stCondLst>
                                            <p:cond delay="0"/>
                                          </p:stCondLst>
                                        </p:cTn>
                                        <p:tgtEl>
                                          <p:spTgt spid="3">
                                            <p:txEl>
                                              <p:pRg st="8" end="8"/>
                                            </p:txEl>
                                          </p:spTgt>
                                        </p:tgtEl>
                                        <p:attrNameLst>
                                          <p:attrName>ppt_y</p:attrName>
                                        </p:attrNameLst>
                                      </p:cBhvr>
                                      <p:tavLst>
                                        <p:tav tm="0">
                                          <p:val>
                                            <p:strVal val="#ppt_y-.2"/>
                                          </p:val>
                                        </p:tav>
                                        <p:tav tm="100000">
                                          <p:val>
                                            <p:strVal val="#ppt_y+.1"/>
                                          </p:val>
                                        </p:tav>
                                      </p:tavLst>
                                    </p:anim>
                                    <p:anim calcmode="lin" valueType="num">
                                      <p:cBhvr>
                                        <p:cTn id="89" dur="500" accel="50000" fill="hold">
                                          <p:stCondLst>
                                            <p:cond delay="500"/>
                                          </p:stCondLst>
                                        </p:cTn>
                                        <p:tgtEl>
                                          <p:spTgt spid="3">
                                            <p:txEl>
                                              <p:pRg st="8" end="8"/>
                                            </p:txEl>
                                          </p:spTgt>
                                        </p:tgtEl>
                                        <p:attrNameLst>
                                          <p:attrName>ppt_y</p:attrName>
                                        </p:attrNameLst>
                                      </p:cBhvr>
                                      <p:tavLst>
                                        <p:tav tm="0">
                                          <p:val>
                                            <p:strVal val="#ppt_y+.1"/>
                                          </p:val>
                                        </p:tav>
                                        <p:tav tm="100000">
                                          <p:val>
                                            <p:strVal val="#ppt_y"/>
                                          </p:val>
                                        </p:tav>
                                      </p:tavLst>
                                    </p:anim>
                                    <p:animEffect transition="in" filter="fade">
                                      <p:cBhvr>
                                        <p:cTn id="90" dur="1000" decel="50000">
                                          <p:stCondLst>
                                            <p:cond delay="0"/>
                                          </p:stCondLst>
                                        </p:cTn>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404664"/>
            <a:ext cx="7498080" cy="1152128"/>
          </a:xfrm>
        </p:spPr>
        <p:txBody>
          <a:bodyPr>
            <a:normAutofit fontScale="90000"/>
          </a:bodyPr>
          <a:lstStyle/>
          <a:p>
            <a:pPr algn="ctr"/>
            <a:r>
              <a:rPr lang="ru-RU" sz="3600" b="1" dirty="0">
                <a:latin typeface="Cambria" pitchFamily="18" charset="0"/>
              </a:rPr>
              <a:t>ЕСЛИ ТЫ ПОТЕРЯЛ ИЛИ У ТЕБЯ УКРАЛИ ПАСПОРТ.</a:t>
            </a:r>
            <a:r>
              <a:rPr lang="ru-RU" dirty="0"/>
              <a:t/>
            </a:r>
            <a:br>
              <a:rPr lang="ru-RU" dirty="0"/>
            </a:br>
            <a:endParaRPr lang="ru-RU" dirty="0"/>
          </a:p>
        </p:txBody>
      </p:sp>
      <p:sp>
        <p:nvSpPr>
          <p:cNvPr id="3" name="Объект 2"/>
          <p:cNvSpPr>
            <a:spLocks noGrp="1"/>
          </p:cNvSpPr>
          <p:nvPr>
            <p:ph idx="1"/>
          </p:nvPr>
        </p:nvSpPr>
        <p:spPr>
          <a:xfrm>
            <a:off x="1115616" y="1447800"/>
            <a:ext cx="7818072" cy="4800600"/>
          </a:xfrm>
        </p:spPr>
        <p:txBody>
          <a:bodyPr>
            <a:normAutofit fontScale="92500" lnSpcReduction="20000"/>
          </a:bodyPr>
          <a:lstStyle/>
          <a:p>
            <a:pPr marL="82296" indent="0" algn="ctr">
              <a:buNone/>
            </a:pPr>
            <a:r>
              <a:rPr lang="ru-RU" b="1" dirty="0" smtClean="0">
                <a:latin typeface="Cambria" pitchFamily="18" charset="0"/>
              </a:rPr>
              <a:t>ЧТО </a:t>
            </a:r>
            <a:r>
              <a:rPr lang="ru-RU" b="1" dirty="0">
                <a:latin typeface="Cambria" pitchFamily="18" charset="0"/>
              </a:rPr>
              <a:t>ДЕЛАТЬ?</a:t>
            </a:r>
            <a:endParaRPr lang="ru-RU" dirty="0">
              <a:latin typeface="Cambria" pitchFamily="18" charset="0"/>
            </a:endParaRPr>
          </a:p>
          <a:p>
            <a:pPr marL="82296" indent="0" algn="ctr">
              <a:buNone/>
            </a:pPr>
            <a:r>
              <a:rPr lang="ru-RU" dirty="0">
                <a:latin typeface="Cambria" pitchFamily="18" charset="0"/>
              </a:rPr>
              <a:t> </a:t>
            </a:r>
          </a:p>
          <a:p>
            <a:pPr marL="82296" indent="0" algn="ctr">
              <a:buNone/>
            </a:pPr>
            <a:r>
              <a:rPr lang="ru-RU" b="1" dirty="0">
                <a:solidFill>
                  <a:srgbClr val="FF0000"/>
                </a:solidFill>
                <a:effectLst>
                  <a:outerShdw blurRad="38100" dist="38100" dir="2700000" algn="tl">
                    <a:srgbClr val="000000">
                      <a:alpha val="43137"/>
                    </a:srgbClr>
                  </a:outerShdw>
                </a:effectLst>
                <a:latin typeface="Cambria" pitchFamily="18" charset="0"/>
              </a:rPr>
              <a:t>КАК МОЖНО СКОРЕЕ ОБРАЩАЙСЯ В ПОЛИЦИЮ </a:t>
            </a:r>
            <a:r>
              <a:rPr lang="ru-RU" dirty="0">
                <a:latin typeface="Cambria" pitchFamily="18" charset="0"/>
              </a:rPr>
              <a:t>с за­явлением об утере паспорта. </a:t>
            </a:r>
            <a:endParaRPr lang="ru-RU" dirty="0" smtClean="0">
              <a:latin typeface="Cambria" pitchFamily="18" charset="0"/>
            </a:endParaRPr>
          </a:p>
          <a:p>
            <a:pPr marL="82296" indent="0" algn="ctr">
              <a:buNone/>
            </a:pPr>
            <a:r>
              <a:rPr lang="ru-RU" dirty="0" smtClean="0">
                <a:latin typeface="Cambria" pitchFamily="18" charset="0"/>
              </a:rPr>
              <a:t>Тебе </a:t>
            </a:r>
            <a:r>
              <a:rPr lang="ru-RU" dirty="0">
                <a:latin typeface="Cambria" pitchFamily="18" charset="0"/>
              </a:rPr>
              <a:t>нужно идти в отделение полиции по месту прописки и получить справку-уведомление об утере паспорта. Даже если твой паспорт украден, за­являть нужно именно о его утере. Иначе ты не получишь нового документа до закрытия уголовного дела.</a:t>
            </a:r>
          </a:p>
          <a:p>
            <a:endParaRPr lang="ru-RU" dirty="0"/>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41477648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2200"/>
                            </p:stCondLst>
                            <p:childTnLst>
                              <p:par>
                                <p:cTn id="13" presetID="31" presetClass="entr" presetSubtype="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 calcmode="lin" valueType="num">
                                      <p:cBhvr>
                                        <p:cTn id="15"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0" end="0"/>
                                            </p:txEl>
                                          </p:spTgt>
                                        </p:tgtEl>
                                      </p:cBhvr>
                                    </p:animEffect>
                                  </p:childTnLst>
                                </p:cTn>
                              </p:par>
                            </p:childTnLst>
                          </p:cTn>
                        </p:par>
                        <p:par>
                          <p:cTn id="19" fill="hold">
                            <p:stCondLst>
                              <p:cond delay="3200"/>
                            </p:stCondLst>
                            <p:childTnLst>
                              <p:par>
                                <p:cTn id="20" presetID="31" presetClass="entr" presetSubtype="0" fill="hold" nodeType="after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par>
                          <p:cTn id="26" fill="hold">
                            <p:stCondLst>
                              <p:cond delay="4200"/>
                            </p:stCondLst>
                            <p:childTnLst>
                              <p:par>
                                <p:cTn id="27" presetID="31" presetClass="entr" presetSubtype="0" fill="hold" nodeType="after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anim calcmode="lin" valueType="num">
                                      <p:cBhvr>
                                        <p:cTn id="29"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2" end="2"/>
                                            </p:txEl>
                                          </p:spTgt>
                                        </p:tgtEl>
                                      </p:cBhvr>
                                    </p:animEffect>
                                  </p:childTnLst>
                                </p:cTn>
                              </p:par>
                            </p:childTnLst>
                          </p:cTn>
                        </p:par>
                        <p:par>
                          <p:cTn id="33" fill="hold">
                            <p:stCondLst>
                              <p:cond delay="5200"/>
                            </p:stCondLst>
                            <p:childTnLst>
                              <p:par>
                                <p:cTn id="34" presetID="31" presetClass="entr" presetSubtype="0" fill="hold" nodeType="afterEffect">
                                  <p:stCondLst>
                                    <p:cond delay="0"/>
                                  </p:stCondLst>
                                  <p:childTnLst>
                                    <p:set>
                                      <p:cBhvr>
                                        <p:cTn id="35" dur="1" fill="hold">
                                          <p:stCondLst>
                                            <p:cond delay="0"/>
                                          </p:stCondLst>
                                        </p:cTn>
                                        <p:tgtEl>
                                          <p:spTgt spid="3">
                                            <p:txEl>
                                              <p:pRg st="3" end="3"/>
                                            </p:txEl>
                                          </p:spTgt>
                                        </p:tgtEl>
                                        <p:attrNameLst>
                                          <p:attrName>style.visibility</p:attrName>
                                        </p:attrNameLst>
                                      </p:cBhvr>
                                      <p:to>
                                        <p:strVal val="visible"/>
                                      </p:to>
                                    </p:set>
                                    <p:anim calcmode="lin" valueType="num">
                                      <p:cBhvr>
                                        <p:cTn id="36"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7"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8"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9"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116632"/>
            <a:ext cx="8172400" cy="1143000"/>
          </a:xfrm>
        </p:spPr>
        <p:txBody>
          <a:bodyPr>
            <a:normAutofit/>
          </a:bodyPr>
          <a:lstStyle/>
          <a:p>
            <a:pPr algn="ctr"/>
            <a:r>
              <a:rPr lang="ru-RU" sz="3200" b="1" dirty="0">
                <a:latin typeface="Cambria" pitchFamily="18" charset="0"/>
              </a:rPr>
              <a:t>Почему нужно быстрее обращаться в </a:t>
            </a:r>
            <a:r>
              <a:rPr lang="ru-RU" sz="3200" b="1" dirty="0" smtClean="0">
                <a:latin typeface="Cambria" pitchFamily="18" charset="0"/>
              </a:rPr>
              <a:t>полицию</a:t>
            </a:r>
            <a:r>
              <a:rPr lang="ru-RU" sz="3200" dirty="0" smtClean="0">
                <a:latin typeface="Cambria" pitchFamily="18" charset="0"/>
              </a:rPr>
              <a:t>?</a:t>
            </a:r>
            <a:endParaRPr lang="ru-RU" sz="3200" dirty="0">
              <a:latin typeface="Cambria" pitchFamily="18" charset="0"/>
            </a:endParaRPr>
          </a:p>
        </p:txBody>
      </p:sp>
      <p:sp>
        <p:nvSpPr>
          <p:cNvPr id="3" name="Объект 2"/>
          <p:cNvSpPr>
            <a:spLocks noGrp="1"/>
          </p:cNvSpPr>
          <p:nvPr>
            <p:ph idx="1"/>
          </p:nvPr>
        </p:nvSpPr>
        <p:spPr>
          <a:xfrm>
            <a:off x="1043608" y="1268760"/>
            <a:ext cx="7992888" cy="5400600"/>
          </a:xfrm>
        </p:spPr>
        <p:txBody>
          <a:bodyPr>
            <a:normAutofit fontScale="85000" lnSpcReduction="20000"/>
          </a:bodyPr>
          <a:lstStyle/>
          <a:p>
            <a:pPr marL="82296" indent="0" algn="just">
              <a:buNone/>
            </a:pPr>
            <a:r>
              <a:rPr lang="ru-RU" sz="3100" dirty="0" smtClean="0">
                <a:latin typeface="Cambria" pitchFamily="18" charset="0"/>
              </a:rPr>
              <a:t>                             ПОТОМУ </a:t>
            </a:r>
            <a:r>
              <a:rPr lang="ru-RU" sz="3100" dirty="0">
                <a:latin typeface="Cambria" pitchFamily="18" charset="0"/>
              </a:rPr>
              <a:t>ЧТО твоим паспортом </a:t>
            </a:r>
            <a:r>
              <a:rPr lang="ru-RU" sz="3100" dirty="0" smtClean="0">
                <a:latin typeface="Cambria" pitchFamily="18" charset="0"/>
              </a:rPr>
              <a:t> </a:t>
            </a:r>
          </a:p>
          <a:p>
            <a:pPr marL="82296" indent="0" algn="just">
              <a:buNone/>
            </a:pPr>
            <a:r>
              <a:rPr lang="ru-RU" sz="3100" dirty="0">
                <a:latin typeface="Cambria" pitchFamily="18" charset="0"/>
              </a:rPr>
              <a:t> </a:t>
            </a:r>
            <a:r>
              <a:rPr lang="ru-RU" sz="3100" dirty="0" smtClean="0">
                <a:latin typeface="Cambria" pitchFamily="18" charset="0"/>
              </a:rPr>
              <a:t>                            могут воспользоваться </a:t>
            </a:r>
            <a:r>
              <a:rPr lang="ru-RU" sz="3100" dirty="0">
                <a:latin typeface="Cambria" pitchFamily="18" charset="0"/>
              </a:rPr>
              <a:t>в корыстных </a:t>
            </a:r>
            <a:r>
              <a:rPr lang="ru-RU" sz="3100" dirty="0" smtClean="0">
                <a:latin typeface="Cambria" pitchFamily="18" charset="0"/>
              </a:rPr>
              <a:t>     </a:t>
            </a:r>
          </a:p>
          <a:p>
            <a:pPr marL="82296" indent="0" algn="just">
              <a:buNone/>
            </a:pPr>
            <a:r>
              <a:rPr lang="ru-RU" sz="3100" dirty="0">
                <a:latin typeface="Cambria" pitchFamily="18" charset="0"/>
              </a:rPr>
              <a:t> </a:t>
            </a:r>
            <a:r>
              <a:rPr lang="ru-RU" sz="3100" dirty="0" smtClean="0">
                <a:latin typeface="Cambria" pitchFamily="18" charset="0"/>
              </a:rPr>
              <a:t>                            целях. И</a:t>
            </a:r>
            <a:r>
              <a:rPr lang="ru-RU" sz="3100" dirty="0">
                <a:latin typeface="Cambria" pitchFamily="18" charset="0"/>
              </a:rPr>
              <a:t>, </a:t>
            </a:r>
            <a:r>
              <a:rPr lang="ru-RU" sz="3100" dirty="0" smtClean="0">
                <a:latin typeface="Cambria" pitchFamily="18" charset="0"/>
              </a:rPr>
              <a:t>например, ПОЛУЧИТЬ </a:t>
            </a:r>
            <a:r>
              <a:rPr lang="ru-RU" sz="3100" dirty="0">
                <a:latin typeface="Cambria" pitchFamily="18" charset="0"/>
              </a:rPr>
              <a:t>ЗА </a:t>
            </a:r>
            <a:r>
              <a:rPr lang="ru-RU" sz="3100" dirty="0" smtClean="0">
                <a:latin typeface="Cambria" pitchFamily="18" charset="0"/>
              </a:rPr>
              <a:t>ТЕБЯ КРЕДИТ </a:t>
            </a:r>
            <a:r>
              <a:rPr lang="ru-RU" sz="3100" dirty="0">
                <a:latin typeface="Cambria" pitchFamily="18" charset="0"/>
              </a:rPr>
              <a:t>в банке на КРУПНУЮ </a:t>
            </a:r>
            <a:r>
              <a:rPr lang="ru-RU" sz="3100" dirty="0" smtClean="0">
                <a:latin typeface="Cambria" pitchFamily="18" charset="0"/>
              </a:rPr>
              <a:t>СУММУ </a:t>
            </a:r>
            <a:r>
              <a:rPr lang="ru-RU" sz="3100" dirty="0">
                <a:latin typeface="Cambria" pitchFamily="18" charset="0"/>
              </a:rPr>
              <a:t>И ТЕБЕ ПРИДЕТСЯ доказывать, возможно, ДАЖЕ В СУДЕ, что ты этих денег не получал. </a:t>
            </a:r>
          </a:p>
          <a:p>
            <a:pPr marL="82296" indent="0" algn="ctr">
              <a:buNone/>
            </a:pPr>
            <a:r>
              <a:rPr lang="ru-RU" sz="3100" b="1" dirty="0" smtClean="0">
                <a:solidFill>
                  <a:srgbClr val="FF0000"/>
                </a:solidFill>
                <a:latin typeface="Cambria" pitchFamily="18" charset="0"/>
              </a:rPr>
              <a:t>ПОЭТОМУ</a:t>
            </a:r>
            <a:r>
              <a:rPr lang="ru-RU" sz="3100" b="1" dirty="0">
                <a:solidFill>
                  <a:srgbClr val="FF0000"/>
                </a:solidFill>
                <a:latin typeface="Cambria" pitchFamily="18" charset="0"/>
              </a:rPr>
              <a:t>, ДАЖЕ ЕСЛИ ТЕБЕ ВЕРНУЛИ УКРАДЕННЫЕ ДОКУМЕНТЫ, ЛУЧШЕ ИМИ УЖЕ НЕ ПОЛЬЗОВАТЬСЯ</a:t>
            </a:r>
            <a:r>
              <a:rPr lang="ru-RU" sz="3100" b="1" dirty="0" smtClean="0">
                <a:solidFill>
                  <a:srgbClr val="FF0000"/>
                </a:solidFill>
                <a:latin typeface="Cambria" pitchFamily="18" charset="0"/>
              </a:rPr>
              <a:t>.</a:t>
            </a:r>
          </a:p>
          <a:p>
            <a:pPr marL="82296" indent="0" algn="ctr">
              <a:buNone/>
            </a:pPr>
            <a:r>
              <a:rPr lang="ru-RU" sz="3100" dirty="0" smtClean="0">
                <a:latin typeface="Cambria" pitchFamily="18" charset="0"/>
              </a:rPr>
              <a:t>КАК </a:t>
            </a:r>
            <a:r>
              <a:rPr lang="ru-RU" sz="3100" dirty="0">
                <a:latin typeface="Cambria" pitchFamily="18" charset="0"/>
              </a:rPr>
              <a:t>ТОЛЬКО ТЫ ОБРАТИЛСЯ С ЗАЯВЛЕНИЕМ ОБ УТЕРЕ ПАСПОРТА, ОН ОБЪЯВЛЯЕТСЯ НЕДЕЙСТВИТЕЛЬНЫМ. Сведения об этом вносятся в общую компьютерную базу данных МВД. Если ты через какое-то время найдешь свой паспорт, то обязан сдать его в полицию.</a:t>
            </a:r>
          </a:p>
          <a:p>
            <a:endParaRPr lang="ru-RU" dirty="0">
              <a:latin typeface="Cambria" pitchFamily="18" charset="0"/>
            </a:endParaRPr>
          </a:p>
        </p:txBody>
      </p:sp>
      <p:pic>
        <p:nvPicPr>
          <p:cNvPr id="1026" name="Рисунок 5"/>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1043608" y="908720"/>
            <a:ext cx="2209800" cy="14287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Стрелка влево 5">
            <a:hlinkClick r:id="rId3"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588345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3"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
                                        <p:tgtEl>
                                          <p:spTgt spid="2"/>
                                        </p:tgtEl>
                                      </p:cBhvr>
                                    </p:animEffect>
                                    <p:anim calcmode="lin" valueType="num">
                                      <p:cBhvr>
                                        <p:cTn id="8" dur="400" fill="hold"/>
                                        <p:tgtEl>
                                          <p:spTgt spid="2"/>
                                        </p:tgtEl>
                                        <p:attrNameLst>
                                          <p:attrName>ppt_x</p:attrName>
                                        </p:attrNameLst>
                                      </p:cBhvr>
                                      <p:tavLst>
                                        <p:tav tm="0">
                                          <p:val>
                                            <p:strVal val="#ppt_x"/>
                                          </p:val>
                                        </p:tav>
                                        <p:tav tm="100000">
                                          <p:val>
                                            <p:strVal val="#ppt_x"/>
                                          </p:val>
                                        </p:tav>
                                      </p:tavLst>
                                    </p:anim>
                                    <p:anim calcmode="lin" valueType="num">
                                      <p:cBhvr>
                                        <p:cTn id="9" dur="400" fill="hold"/>
                                        <p:tgtEl>
                                          <p:spTgt spid="2"/>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2"/>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2"/>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1026"/>
                                        </p:tgtEl>
                                        <p:attrNameLst>
                                          <p:attrName>style.visibility</p:attrName>
                                        </p:attrNameLst>
                                      </p:cBhvr>
                                      <p:to>
                                        <p:strVal val="visible"/>
                                      </p:to>
                                    </p:set>
                                    <p:animEffect transition="in" filter="fade">
                                      <p:cBhvr>
                                        <p:cTn id="15" dur="1000"/>
                                        <p:tgtEl>
                                          <p:spTgt spid="1026"/>
                                        </p:tgtEl>
                                      </p:cBhvr>
                                    </p:animEffect>
                                  </p:childTnLst>
                                </p:cTn>
                              </p:par>
                            </p:childTnLst>
                          </p:cTn>
                        </p:par>
                        <p:par>
                          <p:cTn id="16" fill="hold">
                            <p:stCondLst>
                              <p:cond delay="2000"/>
                            </p:stCondLst>
                            <p:childTnLst>
                              <p:par>
                                <p:cTn id="17" presetID="6" presetClass="entr" presetSubtype="16" fill="hold" nodeType="after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animEffect transition="in" filter="circle(in)">
                                      <p:cBhvr>
                                        <p:cTn id="19" dur="2000"/>
                                        <p:tgtEl>
                                          <p:spTgt spid="3">
                                            <p:txEl>
                                              <p:pRg st="0" end="0"/>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circle(in)">
                                      <p:cBhvr>
                                        <p:cTn id="22" dur="2000"/>
                                        <p:tgtEl>
                                          <p:spTgt spid="3">
                                            <p:txEl>
                                              <p:pRg st="1" end="1"/>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Effect transition="in" filter="circle(in)">
                                      <p:cBhvr>
                                        <p:cTn id="25" dur="2000"/>
                                        <p:tgtEl>
                                          <p:spTgt spid="3">
                                            <p:txEl>
                                              <p:pRg st="2" end="2"/>
                                            </p:txEl>
                                          </p:spTgt>
                                        </p:tgtEl>
                                      </p:cBhvr>
                                    </p:animEffect>
                                  </p:childTnLst>
                                </p:cTn>
                              </p:par>
                              <p:par>
                                <p:cTn id="26" presetID="6" presetClass="entr" presetSubtype="16" fill="hold" nodeType="with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circle(in)">
                                      <p:cBhvr>
                                        <p:cTn id="28" dur="2000"/>
                                        <p:tgtEl>
                                          <p:spTgt spid="3">
                                            <p:txEl>
                                              <p:pRg st="3" end="3"/>
                                            </p:txEl>
                                          </p:spTgt>
                                        </p:tgtEl>
                                      </p:cBhvr>
                                    </p:animEffect>
                                  </p:childTnLst>
                                </p:cTn>
                              </p:par>
                              <p:par>
                                <p:cTn id="29" presetID="6" presetClass="entr" presetSubtype="16" fill="hold"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circle(in)">
                                      <p:cBhvr>
                                        <p:cTn id="31"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243408"/>
            <a:ext cx="7498080" cy="1012974"/>
          </a:xfrm>
        </p:spPr>
        <p:txBody>
          <a:bodyPr>
            <a:normAutofit/>
          </a:bodyPr>
          <a:lstStyle/>
          <a:p>
            <a:pPr algn="ctr"/>
            <a:r>
              <a:rPr lang="ru-RU" b="1" dirty="0">
                <a:latin typeface="Cambria" pitchFamily="18" charset="0"/>
              </a:rPr>
              <a:t>Как восстановить </a:t>
            </a:r>
            <a:r>
              <a:rPr lang="ru-RU" b="1" dirty="0" smtClean="0">
                <a:latin typeface="Cambria" pitchFamily="18" charset="0"/>
              </a:rPr>
              <a:t>паспорт</a:t>
            </a:r>
            <a:r>
              <a:rPr lang="ru-RU" dirty="0" smtClean="0">
                <a:latin typeface="Cambria" pitchFamily="18" charset="0"/>
              </a:rPr>
              <a:t>.</a:t>
            </a:r>
            <a:endParaRPr lang="ru-RU" dirty="0">
              <a:latin typeface="Cambria" pitchFamily="18" charset="0"/>
            </a:endParaRPr>
          </a:p>
        </p:txBody>
      </p:sp>
      <p:sp>
        <p:nvSpPr>
          <p:cNvPr id="3" name="Объект 2"/>
          <p:cNvSpPr>
            <a:spLocks noGrp="1"/>
          </p:cNvSpPr>
          <p:nvPr>
            <p:ph idx="1"/>
          </p:nvPr>
        </p:nvSpPr>
        <p:spPr>
          <a:xfrm>
            <a:off x="683568" y="620688"/>
            <a:ext cx="8352928" cy="6381328"/>
          </a:xfrm>
        </p:spPr>
        <p:txBody>
          <a:bodyPr>
            <a:noAutofit/>
          </a:bodyPr>
          <a:lstStyle/>
          <a:p>
            <a:pPr>
              <a:buClr>
                <a:schemeClr val="tx2">
                  <a:lumMod val="75000"/>
                </a:schemeClr>
              </a:buClr>
              <a:buFont typeface="Wingdings" pitchFamily="2" charset="2"/>
              <a:buChar char="Ø"/>
            </a:pPr>
            <a:r>
              <a:rPr lang="ru-RU" sz="1600" dirty="0" smtClean="0">
                <a:latin typeface="Cambria" pitchFamily="18" charset="0"/>
              </a:rPr>
              <a:t>Сразу </a:t>
            </a:r>
            <a:r>
              <a:rPr lang="ru-RU" sz="1600" dirty="0">
                <a:latin typeface="Cambria" pitchFamily="18" charset="0"/>
              </a:rPr>
              <a:t>же обратись в дежурную часть территориального органа МВД России,  чтобы там зафиксировали факт пропажи и выдали </a:t>
            </a:r>
            <a:r>
              <a:rPr lang="ru-RU" sz="1600" dirty="0" smtClean="0">
                <a:latin typeface="Cambria" pitchFamily="18" charset="0"/>
              </a:rPr>
              <a:t>справку.</a:t>
            </a:r>
          </a:p>
          <a:p>
            <a:pPr>
              <a:buClr>
                <a:schemeClr val="tx2">
                  <a:lumMod val="75000"/>
                </a:schemeClr>
              </a:buClr>
              <a:buFont typeface="Wingdings" pitchFamily="2" charset="2"/>
              <a:buChar char="Ø"/>
            </a:pPr>
            <a:r>
              <a:rPr lang="ru-RU" sz="1600" dirty="0" smtClean="0">
                <a:latin typeface="Cambria" pitchFamily="18" charset="0"/>
              </a:rPr>
              <a:t>Иди </a:t>
            </a:r>
            <a:r>
              <a:rPr lang="ru-RU" sz="1600" dirty="0">
                <a:latin typeface="Cambria" pitchFamily="18" charset="0"/>
              </a:rPr>
              <a:t>в паспортный стол РЭУ (ЖЭК или ДЕЗ), возьми с собой один из следующих документов, удостове­ряющих твою личность:</a:t>
            </a:r>
          </a:p>
          <a:p>
            <a:pPr lvl="1">
              <a:buClr>
                <a:schemeClr val="tx2">
                  <a:lumMod val="75000"/>
                </a:schemeClr>
              </a:buClr>
              <a:buFont typeface="Arial" pitchFamily="34" charset="0"/>
              <a:buChar char="•"/>
            </a:pPr>
            <a:r>
              <a:rPr lang="ru-RU" sz="1400" i="1" dirty="0" smtClean="0">
                <a:latin typeface="Cambria" pitchFamily="18" charset="0"/>
              </a:rPr>
              <a:t>оригинал </a:t>
            </a:r>
            <a:r>
              <a:rPr lang="ru-RU" sz="1400" i="1" dirty="0">
                <a:latin typeface="Cambria" pitchFamily="18" charset="0"/>
              </a:rPr>
              <a:t>и копию свидетельства о </a:t>
            </a:r>
            <a:r>
              <a:rPr lang="ru-RU" sz="1400" i="1" dirty="0" smtClean="0">
                <a:latin typeface="Cambria" pitchFamily="18" charset="0"/>
              </a:rPr>
              <a:t>рождении;</a:t>
            </a:r>
            <a:endParaRPr lang="ru-RU" sz="1400" dirty="0">
              <a:latin typeface="Cambria" pitchFamily="18" charset="0"/>
            </a:endParaRPr>
          </a:p>
          <a:p>
            <a:pPr lvl="1">
              <a:buClr>
                <a:schemeClr val="tx2">
                  <a:lumMod val="75000"/>
                </a:schemeClr>
              </a:buClr>
              <a:buFont typeface="Arial" pitchFamily="34" charset="0"/>
              <a:buChar char="•"/>
            </a:pPr>
            <a:r>
              <a:rPr lang="ru-RU" sz="1400" i="1" dirty="0" smtClean="0">
                <a:latin typeface="Cambria" pitchFamily="18" charset="0"/>
              </a:rPr>
              <a:t>оригинал </a:t>
            </a:r>
            <a:r>
              <a:rPr lang="ru-RU" sz="1400" i="1" dirty="0">
                <a:latin typeface="Cambria" pitchFamily="18" charset="0"/>
              </a:rPr>
              <a:t>и копию свидетельства о заключении брака (если же­нат или замужем) или о расторжении брака (если разведен</a:t>
            </a:r>
            <a:r>
              <a:rPr lang="ru-RU" sz="1400" i="1" dirty="0" smtClean="0">
                <a:latin typeface="Cambria" pitchFamily="18" charset="0"/>
              </a:rPr>
              <a:t>);</a:t>
            </a:r>
            <a:endParaRPr lang="ru-RU" sz="1400" dirty="0">
              <a:latin typeface="Cambria" pitchFamily="18" charset="0"/>
            </a:endParaRPr>
          </a:p>
          <a:p>
            <a:pPr lvl="1">
              <a:buClr>
                <a:schemeClr val="tx2">
                  <a:lumMod val="75000"/>
                </a:schemeClr>
              </a:buClr>
              <a:buFont typeface="Arial" pitchFamily="34" charset="0"/>
              <a:buChar char="•"/>
            </a:pPr>
            <a:r>
              <a:rPr lang="ru-RU" sz="1400" i="1" dirty="0" smtClean="0">
                <a:latin typeface="Cambria" pitchFamily="18" charset="0"/>
              </a:rPr>
              <a:t>военный </a:t>
            </a:r>
            <a:r>
              <a:rPr lang="ru-RU" sz="1400" i="1" dirty="0">
                <a:latin typeface="Cambria" pitchFamily="18" charset="0"/>
              </a:rPr>
              <a:t>билет (если ты военнообязанный</a:t>
            </a:r>
            <a:r>
              <a:rPr lang="ru-RU" sz="1400" i="1" dirty="0" smtClean="0">
                <a:latin typeface="Cambria" pitchFamily="18" charset="0"/>
              </a:rPr>
              <a:t>);</a:t>
            </a:r>
            <a:endParaRPr lang="ru-RU" sz="1400" dirty="0">
              <a:latin typeface="Cambria" pitchFamily="18" charset="0"/>
            </a:endParaRPr>
          </a:p>
          <a:p>
            <a:pPr lvl="1">
              <a:buClr>
                <a:schemeClr val="tx2">
                  <a:lumMod val="75000"/>
                </a:schemeClr>
              </a:buClr>
              <a:buFont typeface="Arial" pitchFamily="34" charset="0"/>
              <a:buChar char="•"/>
            </a:pPr>
            <a:r>
              <a:rPr lang="ru-RU" sz="1400" i="1" dirty="0" smtClean="0">
                <a:latin typeface="Cambria" pitchFamily="18" charset="0"/>
              </a:rPr>
              <a:t>справку </a:t>
            </a:r>
            <a:r>
              <a:rPr lang="ru-RU" sz="1400" i="1" dirty="0">
                <a:latin typeface="Cambria" pitchFamily="18" charset="0"/>
              </a:rPr>
              <a:t>с места работы, для неработающих – трудовую книжку.</a:t>
            </a:r>
            <a:endParaRPr lang="ru-RU" sz="1400" dirty="0">
              <a:latin typeface="Cambria" pitchFamily="18" charset="0"/>
            </a:endParaRPr>
          </a:p>
          <a:p>
            <a:pPr marL="82296" indent="0">
              <a:buNone/>
            </a:pPr>
            <a:r>
              <a:rPr lang="ru-RU" sz="1600" i="1" dirty="0" smtClean="0">
                <a:latin typeface="Cambria" pitchFamily="18" charset="0"/>
              </a:rPr>
              <a:t>     (</a:t>
            </a:r>
            <a:r>
              <a:rPr lang="ru-RU" sz="1600" i="1" dirty="0">
                <a:latin typeface="Cambria" pitchFamily="18" charset="0"/>
              </a:rPr>
              <a:t>Если ты не можешь найти ни одного из этих документов, ты должен привести с </a:t>
            </a:r>
            <a:r>
              <a:rPr lang="ru-RU" sz="1600" i="1" dirty="0" smtClean="0">
                <a:latin typeface="Cambria" pitchFamily="18" charset="0"/>
              </a:rPr>
              <a:t>  </a:t>
            </a:r>
          </a:p>
          <a:p>
            <a:pPr marL="82296" indent="0">
              <a:buNone/>
            </a:pPr>
            <a:r>
              <a:rPr lang="ru-RU" sz="1600" i="1" dirty="0">
                <a:latin typeface="Cambria" pitchFamily="18" charset="0"/>
              </a:rPr>
              <a:t> </a:t>
            </a:r>
            <a:r>
              <a:rPr lang="ru-RU" sz="1600" i="1" dirty="0" smtClean="0">
                <a:latin typeface="Cambria" pitchFamily="18" charset="0"/>
              </a:rPr>
              <a:t>     собой </a:t>
            </a:r>
            <a:r>
              <a:rPr lang="ru-RU" sz="1600" i="1" dirty="0">
                <a:latin typeface="Cambria" pitchFamily="18" charset="0"/>
              </a:rPr>
              <a:t>двух человек, которые смогут удостоверить твою </a:t>
            </a:r>
            <a:r>
              <a:rPr lang="ru-RU" sz="1600" i="1" dirty="0" smtClean="0">
                <a:latin typeface="Cambria" pitchFamily="18" charset="0"/>
              </a:rPr>
              <a:t>личность).</a:t>
            </a:r>
            <a:endParaRPr lang="ru-RU" sz="1600" dirty="0">
              <a:latin typeface="Cambria" pitchFamily="18" charset="0"/>
            </a:endParaRPr>
          </a:p>
          <a:p>
            <a:pPr>
              <a:buClr>
                <a:schemeClr val="tx2">
                  <a:lumMod val="75000"/>
                </a:schemeClr>
              </a:buClr>
              <a:buFont typeface="Wingdings" pitchFamily="2" charset="2"/>
              <a:buChar char="Ø"/>
            </a:pPr>
            <a:r>
              <a:rPr lang="ru-RU" sz="1600" dirty="0" smtClean="0">
                <a:latin typeface="Cambria" pitchFamily="18" charset="0"/>
              </a:rPr>
              <a:t>В </a:t>
            </a:r>
            <a:r>
              <a:rPr lang="ru-RU" sz="1600" dirty="0">
                <a:latin typeface="Cambria" pitchFamily="18" charset="0"/>
              </a:rPr>
              <a:t>паспортном столе жилищной организации тебе надо получить:</a:t>
            </a:r>
          </a:p>
          <a:p>
            <a:pPr marL="596646" indent="-514350">
              <a:buClr>
                <a:schemeClr val="tx2">
                  <a:lumMod val="75000"/>
                </a:schemeClr>
              </a:buClr>
              <a:buFont typeface="+mj-lt"/>
              <a:buAutoNum type="arabicPeriod"/>
            </a:pPr>
            <a:r>
              <a:rPr lang="ru-RU" sz="1400" dirty="0" smtClean="0">
                <a:latin typeface="Cambria" pitchFamily="18" charset="0"/>
              </a:rPr>
              <a:t>бланк </a:t>
            </a:r>
            <a:r>
              <a:rPr lang="ru-RU" sz="1400" dirty="0">
                <a:latin typeface="Cambria" pitchFamily="18" charset="0"/>
              </a:rPr>
              <a:t>заявления на получение паспорта по форме № 1П (форму выдает паспортистка РЭУ, и ты заполняешь бланк в ее присутствии</a:t>
            </a:r>
            <a:r>
              <a:rPr lang="ru-RU" sz="1400" dirty="0" smtClean="0">
                <a:latin typeface="Cambria" pitchFamily="18" charset="0"/>
              </a:rPr>
              <a:t>);</a:t>
            </a:r>
          </a:p>
          <a:p>
            <a:pPr marL="596646" indent="-514350">
              <a:buClr>
                <a:schemeClr val="tx2">
                  <a:lumMod val="75000"/>
                </a:schemeClr>
              </a:buClr>
              <a:buFont typeface="+mj-lt"/>
              <a:buAutoNum type="arabicPeriod"/>
            </a:pPr>
            <a:r>
              <a:rPr lang="ru-RU" sz="1400" dirty="0" smtClean="0">
                <a:latin typeface="Cambria" pitchFamily="18" charset="0"/>
              </a:rPr>
              <a:t>выписку </a:t>
            </a:r>
            <a:r>
              <a:rPr lang="ru-RU" sz="1400" dirty="0">
                <a:latin typeface="Cambria" pitchFamily="18" charset="0"/>
              </a:rPr>
              <a:t>Ф-9 (карточка учета в жилищных органах</a:t>
            </a:r>
            <a:r>
              <a:rPr lang="ru-RU" sz="1400" dirty="0" smtClean="0">
                <a:latin typeface="Cambria" pitchFamily="18" charset="0"/>
              </a:rPr>
              <a:t>).</a:t>
            </a:r>
          </a:p>
          <a:p>
            <a:pPr>
              <a:buClr>
                <a:schemeClr val="tx2">
                  <a:lumMod val="75000"/>
                </a:schemeClr>
              </a:buClr>
              <a:buFont typeface="Wingdings" pitchFamily="2" charset="2"/>
              <a:buChar char="Ø"/>
            </a:pPr>
            <a:r>
              <a:rPr lang="ru-RU" sz="1600" dirty="0" smtClean="0">
                <a:latin typeface="Cambria" pitchFamily="18" charset="0"/>
              </a:rPr>
              <a:t>В </a:t>
            </a:r>
            <a:r>
              <a:rPr lang="ru-RU" sz="1600" dirty="0">
                <a:latin typeface="Cambria" pitchFamily="18" charset="0"/>
              </a:rPr>
              <a:t>любом отделении Сбербанка оплати госпошлину за замену паспорта и получи </a:t>
            </a:r>
            <a:r>
              <a:rPr lang="ru-RU" sz="1600" dirty="0" smtClean="0">
                <a:latin typeface="Cambria" pitchFamily="18" charset="0"/>
              </a:rPr>
              <a:t>    квитан­цию </a:t>
            </a:r>
            <a:r>
              <a:rPr lang="ru-RU" sz="1600" dirty="0">
                <a:latin typeface="Cambria" pitchFamily="18" charset="0"/>
              </a:rPr>
              <a:t>об оплате. </a:t>
            </a:r>
            <a:endParaRPr lang="ru-RU" sz="1600" dirty="0" smtClean="0">
              <a:latin typeface="Cambria" pitchFamily="18" charset="0"/>
            </a:endParaRPr>
          </a:p>
          <a:p>
            <a:pPr>
              <a:buClr>
                <a:schemeClr val="tx2">
                  <a:lumMod val="75000"/>
                </a:schemeClr>
              </a:buClr>
              <a:buFont typeface="Wingdings" pitchFamily="2" charset="2"/>
              <a:buChar char="Ø"/>
            </a:pPr>
            <a:r>
              <a:rPr lang="ru-RU" sz="1600" dirty="0" smtClean="0">
                <a:latin typeface="Cambria" pitchFamily="18" charset="0"/>
              </a:rPr>
              <a:t>Сделай </a:t>
            </a:r>
            <a:r>
              <a:rPr lang="ru-RU" sz="1600" dirty="0">
                <a:latin typeface="Cambria" pitchFamily="18" charset="0"/>
              </a:rPr>
              <a:t>4 фотографии установленного образца (в фотостудии знают стандарты</a:t>
            </a:r>
            <a:r>
              <a:rPr lang="ru-RU" sz="1600" dirty="0" smtClean="0">
                <a:latin typeface="Cambria" pitchFamily="18" charset="0"/>
              </a:rPr>
              <a:t>).</a:t>
            </a:r>
          </a:p>
          <a:p>
            <a:pPr>
              <a:buClr>
                <a:schemeClr val="tx2">
                  <a:lumMod val="75000"/>
                </a:schemeClr>
              </a:buClr>
              <a:buFont typeface="Wingdings" pitchFamily="2" charset="2"/>
              <a:buChar char="Ø"/>
            </a:pPr>
            <a:r>
              <a:rPr lang="ru-RU" sz="1600" dirty="0" smtClean="0">
                <a:latin typeface="Cambria" pitchFamily="18" charset="0"/>
              </a:rPr>
              <a:t>Собрав </a:t>
            </a:r>
            <a:r>
              <a:rPr lang="ru-RU" sz="1600" dirty="0">
                <a:latin typeface="Cambria" pitchFamily="18" charset="0"/>
              </a:rPr>
              <a:t>все </a:t>
            </a:r>
            <a:r>
              <a:rPr lang="ru-RU" sz="1600" dirty="0" smtClean="0">
                <a:latin typeface="Cambria" pitchFamily="18" charset="0"/>
              </a:rPr>
              <a:t>документы</a:t>
            </a:r>
            <a:r>
              <a:rPr lang="ru-RU" sz="1600" b="1" i="1" dirty="0" smtClean="0">
                <a:latin typeface="Cambria" pitchFamily="18" charset="0"/>
              </a:rPr>
              <a:t> </a:t>
            </a:r>
            <a:r>
              <a:rPr lang="ru-RU" sz="1600" dirty="0" smtClean="0">
                <a:latin typeface="Cambria" pitchFamily="18" charset="0"/>
              </a:rPr>
              <a:t>  (</a:t>
            </a:r>
            <a:r>
              <a:rPr lang="ru-RU" sz="1600" b="1" i="1" dirty="0" smtClean="0">
                <a:latin typeface="Cambria" pitchFamily="18" charset="0"/>
              </a:rPr>
              <a:t>1</a:t>
            </a:r>
            <a:r>
              <a:rPr lang="ru-RU" sz="1600" b="1" i="1" dirty="0">
                <a:latin typeface="Cambria" pitchFamily="18" charset="0"/>
              </a:rPr>
              <a:t>) </a:t>
            </a:r>
            <a:r>
              <a:rPr lang="ru-RU" sz="1600" i="1" dirty="0">
                <a:latin typeface="Cambria" pitchFamily="18" charset="0"/>
              </a:rPr>
              <a:t>справку из ОВД , </a:t>
            </a:r>
            <a:r>
              <a:rPr lang="ru-RU" sz="1600" b="1" i="1" dirty="0">
                <a:latin typeface="Cambria" pitchFamily="18" charset="0"/>
              </a:rPr>
              <a:t>2) </a:t>
            </a:r>
            <a:r>
              <a:rPr lang="ru-RU" sz="1600" i="1" dirty="0">
                <a:latin typeface="Cambria" pitchFamily="18" charset="0"/>
              </a:rPr>
              <a:t>заявление на выдачу паспорта (фор­ма 1П), </a:t>
            </a:r>
            <a:r>
              <a:rPr lang="ru-RU" sz="1600" b="1" i="1" dirty="0">
                <a:latin typeface="Cambria" pitchFamily="18" charset="0"/>
              </a:rPr>
              <a:t>3) </a:t>
            </a:r>
            <a:r>
              <a:rPr lang="ru-RU" sz="1600" i="1" dirty="0">
                <a:latin typeface="Cambria" pitchFamily="18" charset="0"/>
              </a:rPr>
              <a:t>выписку из домовой книги (Ф-9), </a:t>
            </a:r>
            <a:r>
              <a:rPr lang="ru-RU" sz="1600" b="1" i="1" dirty="0">
                <a:latin typeface="Cambria" pitchFamily="18" charset="0"/>
              </a:rPr>
              <a:t>4) </a:t>
            </a:r>
            <a:r>
              <a:rPr lang="ru-RU" sz="1600" i="1" dirty="0">
                <a:latin typeface="Cambria" pitchFamily="18" charset="0"/>
              </a:rPr>
              <a:t>квитанцию об оплате госпошлины , </a:t>
            </a:r>
            <a:r>
              <a:rPr lang="ru-RU" sz="1600" b="1" i="1" dirty="0">
                <a:latin typeface="Cambria" pitchFamily="18" charset="0"/>
              </a:rPr>
              <a:t>5) </a:t>
            </a:r>
            <a:r>
              <a:rPr lang="ru-RU" sz="1600" i="1" dirty="0">
                <a:latin typeface="Cambria" pitchFamily="18" charset="0"/>
              </a:rPr>
              <a:t>4 </a:t>
            </a:r>
            <a:r>
              <a:rPr lang="ru-RU" sz="1600" i="1" dirty="0" smtClean="0">
                <a:latin typeface="Cambria" pitchFamily="18" charset="0"/>
              </a:rPr>
              <a:t>фотографии),</a:t>
            </a:r>
            <a:r>
              <a:rPr lang="ru-RU" sz="1600" dirty="0" smtClean="0">
                <a:latin typeface="Cambria" pitchFamily="18" charset="0"/>
              </a:rPr>
              <a:t>  отправляйся </a:t>
            </a:r>
            <a:r>
              <a:rPr lang="ru-RU" sz="1600" dirty="0">
                <a:latin typeface="Cambria" pitchFamily="18" charset="0"/>
              </a:rPr>
              <a:t>в районное отделение Федеральной миграционной службы.</a:t>
            </a:r>
          </a:p>
          <a:p>
            <a:pPr marL="82296" indent="0">
              <a:buNone/>
            </a:pPr>
            <a:endParaRPr lang="ru-RU" sz="1600" dirty="0"/>
          </a:p>
        </p:txBody>
      </p:sp>
      <p:sp>
        <p:nvSpPr>
          <p:cNvPr id="6" name="Стрелка влево 5">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2215800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par>
                          <p:cTn id="10" fill="hold">
                            <p:stCondLst>
                              <p:cond delay="1000"/>
                            </p:stCondLst>
                            <p:childTnLst>
                              <p:par>
                                <p:cTn id="11" presetID="18" presetClass="entr" presetSubtype="12"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strips(downLeft)">
                                      <p:cBhvr>
                                        <p:cTn id="13" dur="1000"/>
                                        <p:tgtEl>
                                          <p:spTgt spid="3">
                                            <p:txEl>
                                              <p:pRg st="0" end="0"/>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strips(downLeft)">
                                      <p:cBhvr>
                                        <p:cTn id="16" dur="1000"/>
                                        <p:tgtEl>
                                          <p:spTgt spid="3">
                                            <p:txEl>
                                              <p:pRg st="1" end="1"/>
                                            </p:txEl>
                                          </p:spTgt>
                                        </p:tgtEl>
                                      </p:cBhvr>
                                    </p:animEffect>
                                  </p:childTnLst>
                                </p:cTn>
                              </p:par>
                              <p:par>
                                <p:cTn id="17" presetID="18" presetClass="entr" presetSubtype="12"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strips(downLeft)">
                                      <p:cBhvr>
                                        <p:cTn id="19" dur="1000"/>
                                        <p:tgtEl>
                                          <p:spTgt spid="3">
                                            <p:txEl>
                                              <p:pRg st="2" end="2"/>
                                            </p:txEl>
                                          </p:spTgt>
                                        </p:tgtEl>
                                      </p:cBhvr>
                                    </p:animEffect>
                                  </p:childTnLst>
                                </p:cTn>
                              </p:par>
                              <p:par>
                                <p:cTn id="20" presetID="18" presetClass="entr" presetSubtype="12"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strips(downLeft)">
                                      <p:cBhvr>
                                        <p:cTn id="22" dur="1000"/>
                                        <p:tgtEl>
                                          <p:spTgt spid="3">
                                            <p:txEl>
                                              <p:pRg st="3" end="3"/>
                                            </p:txEl>
                                          </p:spTgt>
                                        </p:tgtEl>
                                      </p:cBhvr>
                                    </p:animEffect>
                                  </p:childTnLst>
                                </p:cTn>
                              </p:par>
                              <p:par>
                                <p:cTn id="23" presetID="18" presetClass="entr" presetSubtype="12" fill="hold"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strips(downLeft)">
                                      <p:cBhvr>
                                        <p:cTn id="25" dur="1000"/>
                                        <p:tgtEl>
                                          <p:spTgt spid="3">
                                            <p:txEl>
                                              <p:pRg st="4" end="4"/>
                                            </p:txEl>
                                          </p:spTgt>
                                        </p:tgtEl>
                                      </p:cBhvr>
                                    </p:animEffect>
                                  </p:childTnLst>
                                </p:cTn>
                              </p:par>
                              <p:par>
                                <p:cTn id="26" presetID="18" presetClass="entr" presetSubtype="12" fill="hold"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strips(downLeft)">
                                      <p:cBhvr>
                                        <p:cTn id="28" dur="1000"/>
                                        <p:tgtEl>
                                          <p:spTgt spid="3">
                                            <p:txEl>
                                              <p:pRg st="5" end="5"/>
                                            </p:txEl>
                                          </p:spTgt>
                                        </p:tgtEl>
                                      </p:cBhvr>
                                    </p:animEffect>
                                  </p:childTnLst>
                                </p:cTn>
                              </p:par>
                              <p:par>
                                <p:cTn id="29" presetID="18" presetClass="entr" presetSubtype="12" fill="hold" nodeType="with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strips(downLeft)">
                                      <p:cBhvr>
                                        <p:cTn id="31" dur="1000"/>
                                        <p:tgtEl>
                                          <p:spTgt spid="3">
                                            <p:txEl>
                                              <p:pRg st="6" end="6"/>
                                            </p:txEl>
                                          </p:spTgt>
                                        </p:tgtEl>
                                      </p:cBhvr>
                                    </p:animEffect>
                                  </p:childTnLst>
                                </p:cTn>
                              </p:par>
                              <p:par>
                                <p:cTn id="32" presetID="18" presetClass="entr" presetSubtype="12" fill="hold" nodeType="withEffect">
                                  <p:stCondLst>
                                    <p:cond delay="0"/>
                                  </p:stCondLst>
                                  <p:childTnLst>
                                    <p:set>
                                      <p:cBhvr>
                                        <p:cTn id="33" dur="1" fill="hold">
                                          <p:stCondLst>
                                            <p:cond delay="0"/>
                                          </p:stCondLst>
                                        </p:cTn>
                                        <p:tgtEl>
                                          <p:spTgt spid="3">
                                            <p:txEl>
                                              <p:pRg st="7" end="7"/>
                                            </p:txEl>
                                          </p:spTgt>
                                        </p:tgtEl>
                                        <p:attrNameLst>
                                          <p:attrName>style.visibility</p:attrName>
                                        </p:attrNameLst>
                                      </p:cBhvr>
                                      <p:to>
                                        <p:strVal val="visible"/>
                                      </p:to>
                                    </p:set>
                                    <p:animEffect transition="in" filter="strips(downLeft)">
                                      <p:cBhvr>
                                        <p:cTn id="34" dur="1000"/>
                                        <p:tgtEl>
                                          <p:spTgt spid="3">
                                            <p:txEl>
                                              <p:pRg st="7" end="7"/>
                                            </p:txEl>
                                          </p:spTgt>
                                        </p:tgtEl>
                                      </p:cBhvr>
                                    </p:animEffect>
                                  </p:childTnLst>
                                </p:cTn>
                              </p:par>
                              <p:par>
                                <p:cTn id="35" presetID="18" presetClass="entr" presetSubtype="12" fill="hold" nodeType="withEffect">
                                  <p:stCondLst>
                                    <p:cond delay="0"/>
                                  </p:stCondLst>
                                  <p:childTnLst>
                                    <p:set>
                                      <p:cBhvr>
                                        <p:cTn id="36" dur="1" fill="hold">
                                          <p:stCondLst>
                                            <p:cond delay="0"/>
                                          </p:stCondLst>
                                        </p:cTn>
                                        <p:tgtEl>
                                          <p:spTgt spid="3">
                                            <p:txEl>
                                              <p:pRg st="8" end="8"/>
                                            </p:txEl>
                                          </p:spTgt>
                                        </p:tgtEl>
                                        <p:attrNameLst>
                                          <p:attrName>style.visibility</p:attrName>
                                        </p:attrNameLst>
                                      </p:cBhvr>
                                      <p:to>
                                        <p:strVal val="visible"/>
                                      </p:to>
                                    </p:set>
                                    <p:animEffect transition="in" filter="strips(downLeft)">
                                      <p:cBhvr>
                                        <p:cTn id="37" dur="1000"/>
                                        <p:tgtEl>
                                          <p:spTgt spid="3">
                                            <p:txEl>
                                              <p:pRg st="8" end="8"/>
                                            </p:txEl>
                                          </p:spTgt>
                                        </p:tgtEl>
                                      </p:cBhvr>
                                    </p:animEffect>
                                  </p:childTnLst>
                                </p:cTn>
                              </p:par>
                              <p:par>
                                <p:cTn id="38" presetID="18" presetClass="entr" presetSubtype="12" fill="hold" nodeType="withEffect">
                                  <p:stCondLst>
                                    <p:cond delay="0"/>
                                  </p:stCondLst>
                                  <p:childTnLst>
                                    <p:set>
                                      <p:cBhvr>
                                        <p:cTn id="39" dur="1" fill="hold">
                                          <p:stCondLst>
                                            <p:cond delay="0"/>
                                          </p:stCondLst>
                                        </p:cTn>
                                        <p:tgtEl>
                                          <p:spTgt spid="3">
                                            <p:txEl>
                                              <p:pRg st="9" end="9"/>
                                            </p:txEl>
                                          </p:spTgt>
                                        </p:tgtEl>
                                        <p:attrNameLst>
                                          <p:attrName>style.visibility</p:attrName>
                                        </p:attrNameLst>
                                      </p:cBhvr>
                                      <p:to>
                                        <p:strVal val="visible"/>
                                      </p:to>
                                    </p:set>
                                    <p:animEffect transition="in" filter="strips(downLeft)">
                                      <p:cBhvr>
                                        <p:cTn id="40" dur="1000"/>
                                        <p:tgtEl>
                                          <p:spTgt spid="3">
                                            <p:txEl>
                                              <p:pRg st="9" end="9"/>
                                            </p:txEl>
                                          </p:spTgt>
                                        </p:tgtEl>
                                      </p:cBhvr>
                                    </p:animEffect>
                                  </p:childTnLst>
                                </p:cTn>
                              </p:par>
                              <p:par>
                                <p:cTn id="41" presetID="18" presetClass="entr" presetSubtype="12" fill="hold" nodeType="with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animEffect transition="in" filter="strips(downLeft)">
                                      <p:cBhvr>
                                        <p:cTn id="43" dur="1000"/>
                                        <p:tgtEl>
                                          <p:spTgt spid="3">
                                            <p:txEl>
                                              <p:pRg st="10" end="10"/>
                                            </p:txEl>
                                          </p:spTgt>
                                        </p:tgtEl>
                                      </p:cBhvr>
                                    </p:animEffect>
                                  </p:childTnLst>
                                </p:cTn>
                              </p:par>
                              <p:par>
                                <p:cTn id="44" presetID="18" presetClass="entr" presetSubtype="12" fill="hold" nodeType="withEffect">
                                  <p:stCondLst>
                                    <p:cond delay="0"/>
                                  </p:stCondLst>
                                  <p:childTnLst>
                                    <p:set>
                                      <p:cBhvr>
                                        <p:cTn id="45" dur="1" fill="hold">
                                          <p:stCondLst>
                                            <p:cond delay="0"/>
                                          </p:stCondLst>
                                        </p:cTn>
                                        <p:tgtEl>
                                          <p:spTgt spid="3">
                                            <p:txEl>
                                              <p:pRg st="11" end="11"/>
                                            </p:txEl>
                                          </p:spTgt>
                                        </p:tgtEl>
                                        <p:attrNameLst>
                                          <p:attrName>style.visibility</p:attrName>
                                        </p:attrNameLst>
                                      </p:cBhvr>
                                      <p:to>
                                        <p:strVal val="visible"/>
                                      </p:to>
                                    </p:set>
                                    <p:animEffect transition="in" filter="strips(downLeft)">
                                      <p:cBhvr>
                                        <p:cTn id="46" dur="1000"/>
                                        <p:tgtEl>
                                          <p:spTgt spid="3">
                                            <p:txEl>
                                              <p:pRg st="11" end="11"/>
                                            </p:txEl>
                                          </p:spTgt>
                                        </p:tgtEl>
                                      </p:cBhvr>
                                    </p:animEffect>
                                  </p:childTnLst>
                                </p:cTn>
                              </p:par>
                              <p:par>
                                <p:cTn id="47" presetID="18" presetClass="entr" presetSubtype="12" fill="hold" nodeType="withEffect">
                                  <p:stCondLst>
                                    <p:cond delay="0"/>
                                  </p:stCondLst>
                                  <p:childTnLst>
                                    <p:set>
                                      <p:cBhvr>
                                        <p:cTn id="48" dur="1" fill="hold">
                                          <p:stCondLst>
                                            <p:cond delay="0"/>
                                          </p:stCondLst>
                                        </p:cTn>
                                        <p:tgtEl>
                                          <p:spTgt spid="3">
                                            <p:txEl>
                                              <p:pRg st="12" end="12"/>
                                            </p:txEl>
                                          </p:spTgt>
                                        </p:tgtEl>
                                        <p:attrNameLst>
                                          <p:attrName>style.visibility</p:attrName>
                                        </p:attrNameLst>
                                      </p:cBhvr>
                                      <p:to>
                                        <p:strVal val="visible"/>
                                      </p:to>
                                    </p:set>
                                    <p:animEffect transition="in" filter="strips(downLeft)">
                                      <p:cBhvr>
                                        <p:cTn id="49" dur="1000"/>
                                        <p:tgtEl>
                                          <p:spTgt spid="3">
                                            <p:txEl>
                                              <p:pRg st="12" end="12"/>
                                            </p:txEl>
                                          </p:spTgt>
                                        </p:tgtEl>
                                      </p:cBhvr>
                                    </p:animEffect>
                                  </p:childTnLst>
                                </p:cTn>
                              </p:par>
                              <p:par>
                                <p:cTn id="50" presetID="18" presetClass="entr" presetSubtype="12" fill="hold" nodeType="withEffect">
                                  <p:stCondLst>
                                    <p:cond delay="0"/>
                                  </p:stCondLst>
                                  <p:childTnLst>
                                    <p:set>
                                      <p:cBhvr>
                                        <p:cTn id="51" dur="1" fill="hold">
                                          <p:stCondLst>
                                            <p:cond delay="0"/>
                                          </p:stCondLst>
                                        </p:cTn>
                                        <p:tgtEl>
                                          <p:spTgt spid="3">
                                            <p:txEl>
                                              <p:pRg st="13" end="13"/>
                                            </p:txEl>
                                          </p:spTgt>
                                        </p:tgtEl>
                                        <p:attrNameLst>
                                          <p:attrName>style.visibility</p:attrName>
                                        </p:attrNameLst>
                                      </p:cBhvr>
                                      <p:to>
                                        <p:strVal val="visible"/>
                                      </p:to>
                                    </p:set>
                                    <p:animEffect transition="in" filter="strips(downLeft)">
                                      <p:cBhvr>
                                        <p:cTn id="52" dur="1000"/>
                                        <p:tgtEl>
                                          <p:spTgt spid="3">
                                            <p:txEl>
                                              <p:pRg st="13" end="1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429038" y="692696"/>
            <a:ext cx="5008600" cy="998984"/>
          </a:xfrm>
        </p:spPr>
        <p:txBody>
          <a:bodyPr>
            <a:normAutofit/>
          </a:bodyPr>
          <a:lstStyle/>
          <a:p>
            <a:pPr algn="ctr"/>
            <a:r>
              <a:rPr lang="ru-RU" b="1" dirty="0">
                <a:effectLst/>
                <a:latin typeface="Cambria" panose="02040503050406030204" pitchFamily="18" charset="0"/>
              </a:rPr>
              <a:t>Твои </a:t>
            </a:r>
            <a:r>
              <a:rPr lang="ru-RU" b="1" dirty="0" smtClean="0">
                <a:effectLst/>
                <a:latin typeface="Cambria" panose="02040503050406030204" pitchFamily="18" charset="0"/>
              </a:rPr>
              <a:t>права</a:t>
            </a:r>
            <a:endParaRPr lang="ru-RU" dirty="0">
              <a:latin typeface="Cambria" panose="02040503050406030204" pitchFamily="18" charset="0"/>
            </a:endParaRPr>
          </a:p>
        </p:txBody>
      </p:sp>
      <p:sp>
        <p:nvSpPr>
          <p:cNvPr id="4" name="Прямоугольник 27"/>
          <p:cNvSpPr>
            <a:spLocks noChangeArrowheads="1"/>
          </p:cNvSpPr>
          <p:nvPr/>
        </p:nvSpPr>
        <p:spPr bwMode="auto">
          <a:xfrm>
            <a:off x="1331640" y="2060848"/>
            <a:ext cx="7488832" cy="2664296"/>
          </a:xfrm>
          <a:prstGeom prst="rect">
            <a:avLst/>
          </a:prstGeom>
          <a:solidFill>
            <a:srgbClr val="D6E3BC"/>
          </a:solidFill>
          <a:ln w="25400">
            <a:solidFill>
              <a:srgbClr val="243F60"/>
            </a:solid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ru-RU" altLang="ru-RU" sz="2400" b="1" i="0" u="none" strike="noStrike" cap="none" normalizeH="0" baseline="0" dirty="0" smtClean="0">
                <a:ln>
                  <a:noFill/>
                </a:ln>
                <a:solidFill>
                  <a:srgbClr val="7030A0"/>
                </a:solidFill>
                <a:effectLst/>
                <a:latin typeface="Cambria" panose="02040503050406030204" pitchFamily="18" charset="0"/>
                <a:cs typeface="Arial" pitchFamily="34" charset="0"/>
              </a:rPr>
              <a:t>ПОМНИ!</a:t>
            </a:r>
          </a:p>
          <a:p>
            <a:pPr marL="0" marR="0" lvl="0" indent="0" algn="ctr" defTabSz="914400" rtl="0" eaLnBrk="1" fontAlgn="base" latinLnBrk="0" hangingPunct="1">
              <a:lnSpc>
                <a:spcPct val="100000"/>
              </a:lnSpc>
              <a:spcBef>
                <a:spcPct val="0"/>
              </a:spcBef>
              <a:spcAft>
                <a:spcPts val="1000"/>
              </a:spcAft>
              <a:buClrTx/>
              <a:buSzTx/>
              <a:buFontTx/>
              <a:buNone/>
              <a:tabLst/>
            </a:pPr>
            <a:r>
              <a:rPr kumimoji="0" lang="ru-RU" altLang="ru-RU" sz="2400" b="1" i="0" u="none" strike="noStrike" cap="none" normalizeH="0" baseline="0" dirty="0" smtClean="0">
                <a:ln>
                  <a:noFill/>
                </a:ln>
                <a:solidFill>
                  <a:srgbClr val="7030A0"/>
                </a:solidFill>
                <a:effectLst/>
                <a:latin typeface="Cambria" panose="02040503050406030204" pitchFamily="18" charset="0"/>
                <a:cs typeface="Arial" pitchFamily="34" charset="0"/>
              </a:rPr>
              <a:t>Гражданин Российский Федерации может самостоятельно осуществлять в полном объеме свои права и обязанности с 18 лет</a:t>
            </a:r>
            <a:endParaRPr kumimoji="0" lang="ru-RU" altLang="ru-RU" sz="2400" b="0" i="0" u="none" strike="noStrike" cap="none" normalizeH="0" baseline="0" dirty="0" smtClean="0">
              <a:ln>
                <a:noFill/>
              </a:ln>
              <a:solidFill>
                <a:srgbClr val="7030A0"/>
              </a:solidFill>
              <a:effectLst/>
              <a:latin typeface="Cambria" panose="02040503050406030204" pitchFamily="18" charset="0"/>
              <a:cs typeface="Arial" pitchFamily="34"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5407253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1000" fill="hold"/>
                                        <p:tgtEl>
                                          <p:spTgt spid="2"/>
                                        </p:tgtEl>
                                        <p:attrNameLst>
                                          <p:attrName>ppt_y</p:attrName>
                                        </p:attrNameLst>
                                      </p:cBhvr>
                                      <p:tavLst>
                                        <p:tav tm="0">
                                          <p:val>
                                            <p:strVal val="#ppt_y"/>
                                          </p:val>
                                        </p:tav>
                                        <p:tav tm="100000">
                                          <p:val>
                                            <p:strVal val="#ppt_y"/>
                                          </p:val>
                                        </p:tav>
                                      </p:tavLst>
                                    </p:anim>
                                    <p:anim calcmode="lin" valueType="num">
                                      <p:cBhvr>
                                        <p:cTn id="9" dur="10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10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1000" tmFilter="0,0; .5, 1; 1, 1"/>
                                        <p:tgtEl>
                                          <p:spTgt spid="2"/>
                                        </p:tgtEl>
                                      </p:cBhvr>
                                    </p:animEffect>
                                  </p:childTnLst>
                                </p:cTn>
                              </p:par>
                            </p:childTnLst>
                          </p:cTn>
                        </p:par>
                        <p:par>
                          <p:cTn id="12" fill="hold">
                            <p:stCondLst>
                              <p:cond delay="1800"/>
                            </p:stCondLst>
                            <p:childTnLst>
                              <p:par>
                                <p:cTn id="13" presetID="31" presetClass="entr" presetSubtype="0" fill="hold" grpId="0"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043608" y="116632"/>
            <a:ext cx="7920880" cy="1143000"/>
          </a:xfrm>
        </p:spPr>
        <p:txBody>
          <a:bodyPr>
            <a:normAutofit fontScale="90000"/>
          </a:bodyPr>
          <a:lstStyle/>
          <a:p>
            <a:pPr algn="ctr"/>
            <a:r>
              <a:rPr lang="ru-RU" b="1" dirty="0">
                <a:effectLst/>
                <a:latin typeface="Cambria" panose="02040503050406030204" pitchFamily="18" charset="0"/>
              </a:rPr>
              <a:t>КОНСТИТУЦИОННЫЕ ПРАВА </a:t>
            </a:r>
            <a:r>
              <a:rPr lang="ru-RU" b="1" dirty="0" smtClean="0">
                <a:effectLst/>
                <a:latin typeface="Cambria" panose="02040503050406030204" pitchFamily="18" charset="0"/>
              </a:rPr>
              <a:t>ЧЕЛОВЕКА</a:t>
            </a:r>
            <a:endParaRPr lang="ru-RU" dirty="0">
              <a:latin typeface="Cambria" panose="02040503050406030204" pitchFamily="18" charset="0"/>
            </a:endParaRPr>
          </a:p>
        </p:txBody>
      </p:sp>
      <p:sp>
        <p:nvSpPr>
          <p:cNvPr id="3" name="Объект 2"/>
          <p:cNvSpPr>
            <a:spLocks noGrp="1"/>
          </p:cNvSpPr>
          <p:nvPr>
            <p:ph idx="1"/>
          </p:nvPr>
        </p:nvSpPr>
        <p:spPr>
          <a:xfrm>
            <a:off x="539552" y="1196752"/>
            <a:ext cx="8604448" cy="5661248"/>
          </a:xfrm>
        </p:spPr>
        <p:txBody>
          <a:bodyPr>
            <a:normAutofit fontScale="85000" lnSpcReduction="20000"/>
          </a:bodyPr>
          <a:lstStyle/>
          <a:p>
            <a:pPr marL="82296" lvl="0" indent="457200" algn="just">
              <a:buNone/>
            </a:pPr>
            <a:r>
              <a:rPr lang="ru-RU" sz="2400" i="1" dirty="0">
                <a:latin typeface="Cambria" panose="02040503050406030204" pitchFamily="18" charset="0"/>
              </a:rPr>
              <a:t>Основные права и свободы человека принадлежат каждому от рождения. Осуществление прав и свобод человека  и гражданина не должно нарушать права и свободы других лиц</a:t>
            </a:r>
            <a:r>
              <a:rPr lang="ru-RU" sz="2400" i="1" dirty="0" smtClean="0">
                <a:latin typeface="Cambria" panose="02040503050406030204" pitchFamily="18" charset="0"/>
              </a:rPr>
              <a:t>. </a:t>
            </a:r>
            <a:r>
              <a:rPr lang="ru-RU" sz="2400" i="1" dirty="0"/>
              <a:t>Все равны перед законом и судом.</a:t>
            </a:r>
          </a:p>
          <a:p>
            <a:pPr lvl="0">
              <a:buClr>
                <a:schemeClr val="tx2">
                  <a:lumMod val="75000"/>
                </a:schemeClr>
              </a:buClr>
              <a:buFont typeface="Wingdings" panose="05000000000000000000" pitchFamily="2" charset="2"/>
              <a:buChar char="ü"/>
            </a:pPr>
            <a:r>
              <a:rPr lang="ru-RU" sz="2400" dirty="0">
                <a:latin typeface="Cambria" panose="02040503050406030204" pitchFamily="18" charset="0"/>
              </a:rPr>
              <a:t>Мужчина и женщина имеют равные права и </a:t>
            </a:r>
            <a:endParaRPr lang="ru-RU" sz="2400" dirty="0" smtClean="0">
              <a:latin typeface="Cambria" panose="02040503050406030204" pitchFamily="18" charset="0"/>
            </a:endParaRPr>
          </a:p>
          <a:p>
            <a:pPr marL="82296" lvl="0" indent="0">
              <a:buClr>
                <a:schemeClr val="tx2">
                  <a:lumMod val="75000"/>
                </a:schemeClr>
              </a:buClr>
              <a:buNone/>
            </a:pPr>
            <a:r>
              <a:rPr lang="ru-RU" sz="2400" dirty="0" smtClean="0">
                <a:latin typeface="Cambria" panose="02040503050406030204" pitchFamily="18" charset="0"/>
              </a:rPr>
              <a:t>свободы </a:t>
            </a:r>
            <a:r>
              <a:rPr lang="ru-RU" sz="2400" dirty="0">
                <a:latin typeface="Cambria" panose="02040503050406030204" pitchFamily="18" charset="0"/>
              </a:rPr>
              <a:t>и равные </a:t>
            </a:r>
            <a:r>
              <a:rPr lang="ru-RU" sz="2400" dirty="0" smtClean="0">
                <a:latin typeface="Cambria" panose="02040503050406030204" pitchFamily="18" charset="0"/>
              </a:rPr>
              <a:t>возможности.</a:t>
            </a:r>
          </a:p>
          <a:p>
            <a:pPr lvl="0">
              <a:buClr>
                <a:schemeClr val="tx2">
                  <a:lumMod val="75000"/>
                </a:schemeClr>
              </a:buClr>
              <a:buFont typeface="Wingdings" panose="05000000000000000000" pitchFamily="2" charset="2"/>
              <a:buChar char="ü"/>
            </a:pPr>
            <a:r>
              <a:rPr lang="ru-RU" sz="2400" dirty="0" smtClean="0">
                <a:latin typeface="Cambria" panose="02040503050406030204" pitchFamily="18" charset="0"/>
              </a:rPr>
              <a:t>Право </a:t>
            </a:r>
            <a:r>
              <a:rPr lang="ru-RU" sz="2400" dirty="0">
                <a:latin typeface="Cambria" panose="02040503050406030204" pitchFamily="18" charset="0"/>
              </a:rPr>
              <a:t>на жизнь имеет каждый </a:t>
            </a:r>
            <a:r>
              <a:rPr lang="ru-RU" sz="2400" dirty="0" smtClean="0">
                <a:latin typeface="Cambria" panose="02040503050406030204" pitchFamily="18" charset="0"/>
              </a:rPr>
              <a:t>гражданин.</a:t>
            </a:r>
          </a:p>
          <a:p>
            <a:pPr lvl="0">
              <a:buClr>
                <a:schemeClr val="tx2">
                  <a:lumMod val="75000"/>
                </a:schemeClr>
              </a:buClr>
              <a:buFont typeface="Wingdings" panose="05000000000000000000" pitchFamily="2" charset="2"/>
              <a:buChar char="ü"/>
            </a:pPr>
            <a:r>
              <a:rPr lang="ru-RU" sz="2400" dirty="0" smtClean="0">
                <a:latin typeface="Cambria" panose="02040503050406030204" pitchFamily="18" charset="0"/>
              </a:rPr>
              <a:t>Право </a:t>
            </a:r>
            <a:r>
              <a:rPr lang="ru-RU" sz="2400" dirty="0">
                <a:latin typeface="Cambria" panose="02040503050406030204" pitchFamily="18" charset="0"/>
              </a:rPr>
              <a:t>на охрану здоровья и медицинскую </a:t>
            </a:r>
            <a:endParaRPr lang="ru-RU" sz="2400" dirty="0" smtClean="0">
              <a:latin typeface="Cambria" panose="02040503050406030204" pitchFamily="18" charset="0"/>
            </a:endParaRPr>
          </a:p>
          <a:p>
            <a:pPr marL="82296" lvl="0" indent="0">
              <a:buClr>
                <a:schemeClr val="tx2">
                  <a:lumMod val="75000"/>
                </a:schemeClr>
              </a:buClr>
              <a:buNone/>
            </a:pPr>
            <a:r>
              <a:rPr lang="ru-RU" sz="2400" dirty="0" smtClean="0">
                <a:latin typeface="Cambria" panose="02040503050406030204" pitchFamily="18" charset="0"/>
              </a:rPr>
              <a:t>помощь </a:t>
            </a:r>
            <a:r>
              <a:rPr lang="ru-RU" sz="2400" dirty="0">
                <a:latin typeface="Cambria" panose="02040503050406030204" pitchFamily="18" charset="0"/>
              </a:rPr>
              <a:t>в государственных и муниципальных </a:t>
            </a:r>
            <a:endParaRPr lang="ru-RU" sz="2400" dirty="0" smtClean="0">
              <a:latin typeface="Cambria" panose="02040503050406030204" pitchFamily="18" charset="0"/>
            </a:endParaRPr>
          </a:p>
          <a:p>
            <a:pPr marL="82296" lvl="0" indent="0">
              <a:buClr>
                <a:schemeClr val="tx2">
                  <a:lumMod val="75000"/>
                </a:schemeClr>
              </a:buClr>
              <a:buNone/>
            </a:pPr>
            <a:r>
              <a:rPr lang="ru-RU" sz="2400" dirty="0" smtClean="0">
                <a:latin typeface="Cambria" panose="02040503050406030204" pitchFamily="18" charset="0"/>
              </a:rPr>
              <a:t>учреждениях </a:t>
            </a:r>
            <a:r>
              <a:rPr lang="ru-RU" sz="2400" dirty="0">
                <a:latin typeface="Cambria" panose="02040503050406030204" pitchFamily="18" charset="0"/>
              </a:rPr>
              <a:t>здравоохранения оказывается </a:t>
            </a:r>
            <a:endParaRPr lang="ru-RU" sz="2400" dirty="0" smtClean="0">
              <a:latin typeface="Cambria" panose="02040503050406030204" pitchFamily="18" charset="0"/>
            </a:endParaRPr>
          </a:p>
          <a:p>
            <a:pPr marL="82296" lvl="0" indent="0">
              <a:buClr>
                <a:schemeClr val="tx2">
                  <a:lumMod val="75000"/>
                </a:schemeClr>
              </a:buClr>
              <a:buNone/>
            </a:pPr>
            <a:r>
              <a:rPr lang="ru-RU" sz="2400" dirty="0" smtClean="0">
                <a:latin typeface="Cambria" panose="02040503050406030204" pitchFamily="18" charset="0"/>
              </a:rPr>
              <a:t>гражданам </a:t>
            </a:r>
          </a:p>
          <a:p>
            <a:pPr marL="82296" lvl="0" indent="0">
              <a:buClr>
                <a:schemeClr val="tx2">
                  <a:lumMod val="75000"/>
                </a:schemeClr>
              </a:buClr>
              <a:buNone/>
            </a:pPr>
            <a:r>
              <a:rPr lang="ru-RU" sz="2400" dirty="0" smtClean="0">
                <a:latin typeface="Cambria" panose="02040503050406030204" pitchFamily="18" charset="0"/>
              </a:rPr>
              <a:t>бесплатно </a:t>
            </a:r>
            <a:r>
              <a:rPr lang="ru-RU" sz="2400" dirty="0">
                <a:latin typeface="Cambria" panose="02040503050406030204" pitchFamily="18" charset="0"/>
              </a:rPr>
              <a:t>за счет средств бюджета, страховых взносов. </a:t>
            </a:r>
          </a:p>
          <a:p>
            <a:pPr lvl="0" algn="just">
              <a:buClr>
                <a:schemeClr val="tx2">
                  <a:lumMod val="75000"/>
                </a:schemeClr>
              </a:buClr>
              <a:buFont typeface="Wingdings" panose="05000000000000000000" pitchFamily="2" charset="2"/>
              <a:buChar char="ü"/>
            </a:pPr>
            <a:r>
              <a:rPr lang="ru-RU" sz="2400" dirty="0" smtClean="0">
                <a:latin typeface="Cambria" panose="02040503050406030204" pitchFamily="18" charset="0"/>
              </a:rPr>
              <a:t>Право </a:t>
            </a:r>
            <a:r>
              <a:rPr lang="ru-RU" sz="2400" dirty="0">
                <a:latin typeface="Cambria" panose="02040503050406030204" pitchFamily="18" charset="0"/>
              </a:rPr>
              <a:t>на образование. Гарантирует общедоступность и бесплатность дошкольного, основного общего и среднего профессионального образования в государственных или муниципальных образовательных учреждениях и на предприятиях. Каждый  гражданин имеет право на конкурсной основе бесплатно  получить высшее образование в государственном  или муниципальном образовательном учреждении и на предприятии</a:t>
            </a:r>
            <a:r>
              <a:rPr lang="ru-RU" sz="2400" dirty="0" smtClean="0">
                <a:latin typeface="Cambria" panose="02040503050406030204" pitchFamily="18" charset="0"/>
              </a:rPr>
              <a:t>.</a:t>
            </a:r>
            <a:endParaRPr lang="ru-RU" sz="2400" dirty="0">
              <a:latin typeface="Cambria" panose="02040503050406030204" pitchFamily="18" charset="0"/>
            </a:endParaRPr>
          </a:p>
        </p:txBody>
      </p:sp>
      <p:pic>
        <p:nvPicPr>
          <p:cNvPr id="4" name="Рисунок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6156176" y="2204864"/>
            <a:ext cx="2824708" cy="2226543"/>
          </a:xfrm>
          <a:prstGeom prst="rect">
            <a:avLst/>
          </a:prstGeom>
          <a:noFill/>
        </p:spPr>
      </p:pic>
      <p:sp>
        <p:nvSpPr>
          <p:cNvPr id="5" name="Стрелка влево 4">
            <a:hlinkClick r:id="rId3"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2340057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1"/>
                                          </p:val>
                                        </p:tav>
                                        <p:tav tm="100000">
                                          <p:val>
                                            <p:strVal val="#ppt_y"/>
                                          </p:val>
                                        </p:tav>
                                      </p:tavLst>
                                    </p:anim>
                                  </p:childTnLst>
                                </p:cTn>
                              </p:par>
                              <p:par>
                                <p:cTn id="27" presetID="42" presetClass="entr" presetSubtype="0" fill="hold"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animEffect transition="in" filter="fade">
                                      <p:cBhvr>
                                        <p:cTn id="29" dur="1000"/>
                                        <p:tgtEl>
                                          <p:spTgt spid="3">
                                            <p:txEl>
                                              <p:pRg st="1" end="1"/>
                                            </p:txEl>
                                          </p:spTgt>
                                        </p:tgtEl>
                                      </p:cBhvr>
                                    </p:animEffect>
                                    <p:anim calcmode="lin" valueType="num">
                                      <p:cBhvr>
                                        <p:cTn id="30"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1" dur="1000" fill="hold"/>
                                        <p:tgtEl>
                                          <p:spTgt spid="3">
                                            <p:txEl>
                                              <p:pRg st="1" end="1"/>
                                            </p:txEl>
                                          </p:spTgt>
                                        </p:tgtEl>
                                        <p:attrNameLst>
                                          <p:attrName>ppt_y</p:attrName>
                                        </p:attrNameLst>
                                      </p:cBhvr>
                                      <p:tavLst>
                                        <p:tav tm="0">
                                          <p:val>
                                            <p:strVal val="#ppt_y+.1"/>
                                          </p:val>
                                        </p:tav>
                                        <p:tav tm="100000">
                                          <p:val>
                                            <p:strVal val="#ppt_y"/>
                                          </p:val>
                                        </p:tav>
                                      </p:tavLst>
                                    </p:anim>
                                  </p:childTnLst>
                                </p:cTn>
                              </p:par>
                              <p:par>
                                <p:cTn id="32" presetID="42" presetClass="entr" presetSubtype="0" fill="hold" nodeType="withEffect">
                                  <p:stCondLst>
                                    <p:cond delay="0"/>
                                  </p:stCondLst>
                                  <p:childTnLst>
                                    <p:set>
                                      <p:cBhvr>
                                        <p:cTn id="33" dur="1" fill="hold">
                                          <p:stCondLst>
                                            <p:cond delay="0"/>
                                          </p:stCondLst>
                                        </p:cTn>
                                        <p:tgtEl>
                                          <p:spTgt spid="3">
                                            <p:txEl>
                                              <p:pRg st="2" end="2"/>
                                            </p:txEl>
                                          </p:spTgt>
                                        </p:tgtEl>
                                        <p:attrNameLst>
                                          <p:attrName>style.visibility</p:attrName>
                                        </p:attrNameLst>
                                      </p:cBhvr>
                                      <p:to>
                                        <p:strVal val="visible"/>
                                      </p:to>
                                    </p:set>
                                    <p:animEffect transition="in" filter="fade">
                                      <p:cBhvr>
                                        <p:cTn id="34" dur="1000"/>
                                        <p:tgtEl>
                                          <p:spTgt spid="3">
                                            <p:txEl>
                                              <p:pRg st="2" end="2"/>
                                            </p:txEl>
                                          </p:spTgt>
                                        </p:tgtEl>
                                      </p:cBhvr>
                                    </p:animEffect>
                                    <p:anim calcmode="lin" valueType="num">
                                      <p:cBhvr>
                                        <p:cTn id="3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2" end="2"/>
                                            </p:txEl>
                                          </p:spTgt>
                                        </p:tgtEl>
                                        <p:attrNameLst>
                                          <p:attrName>ppt_y</p:attrName>
                                        </p:attrNameLst>
                                      </p:cBhvr>
                                      <p:tavLst>
                                        <p:tav tm="0">
                                          <p:val>
                                            <p:strVal val="#ppt_y+.1"/>
                                          </p:val>
                                        </p:tav>
                                        <p:tav tm="100000">
                                          <p:val>
                                            <p:strVal val="#ppt_y"/>
                                          </p:val>
                                        </p:tav>
                                      </p:tavLst>
                                    </p:anim>
                                  </p:childTnLst>
                                </p:cTn>
                              </p:par>
                              <p:par>
                                <p:cTn id="37" presetID="42" presetClass="entr" presetSubtype="0" fill="hold" nodeType="withEffect">
                                  <p:stCondLst>
                                    <p:cond delay="0"/>
                                  </p:stCondLst>
                                  <p:childTnLst>
                                    <p:set>
                                      <p:cBhvr>
                                        <p:cTn id="38" dur="1" fill="hold">
                                          <p:stCondLst>
                                            <p:cond delay="0"/>
                                          </p:stCondLst>
                                        </p:cTn>
                                        <p:tgtEl>
                                          <p:spTgt spid="3">
                                            <p:txEl>
                                              <p:pRg st="3" end="3"/>
                                            </p:txEl>
                                          </p:spTgt>
                                        </p:tgtEl>
                                        <p:attrNameLst>
                                          <p:attrName>style.visibility</p:attrName>
                                        </p:attrNameLst>
                                      </p:cBhvr>
                                      <p:to>
                                        <p:strVal val="visible"/>
                                      </p:to>
                                    </p:set>
                                    <p:animEffect transition="in" filter="fade">
                                      <p:cBhvr>
                                        <p:cTn id="39" dur="1000"/>
                                        <p:tgtEl>
                                          <p:spTgt spid="3">
                                            <p:txEl>
                                              <p:pRg st="3" end="3"/>
                                            </p:txEl>
                                          </p:spTgt>
                                        </p:tgtEl>
                                      </p:cBhvr>
                                    </p:animEffect>
                                    <p:anim calcmode="lin" valueType="num">
                                      <p:cBhvr>
                                        <p:cTn id="4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41" dur="1000" fill="hold"/>
                                        <p:tgtEl>
                                          <p:spTgt spid="3">
                                            <p:txEl>
                                              <p:pRg st="3" end="3"/>
                                            </p:txEl>
                                          </p:spTgt>
                                        </p:tgtEl>
                                        <p:attrNameLst>
                                          <p:attrName>ppt_y</p:attrName>
                                        </p:attrNameLst>
                                      </p:cBhvr>
                                      <p:tavLst>
                                        <p:tav tm="0">
                                          <p:val>
                                            <p:strVal val="#ppt_y+.1"/>
                                          </p:val>
                                        </p:tav>
                                        <p:tav tm="100000">
                                          <p:val>
                                            <p:strVal val="#ppt_y"/>
                                          </p:val>
                                        </p:tav>
                                      </p:tavLst>
                                    </p:anim>
                                  </p:childTnLst>
                                </p:cTn>
                              </p:par>
                              <p:par>
                                <p:cTn id="42" presetID="42" presetClass="entr" presetSubtype="0" fill="hold" nodeType="withEffect">
                                  <p:stCondLst>
                                    <p:cond delay="0"/>
                                  </p:stCondLst>
                                  <p:childTnLst>
                                    <p:set>
                                      <p:cBhvr>
                                        <p:cTn id="43" dur="1" fill="hold">
                                          <p:stCondLst>
                                            <p:cond delay="0"/>
                                          </p:stCondLst>
                                        </p:cTn>
                                        <p:tgtEl>
                                          <p:spTgt spid="3">
                                            <p:txEl>
                                              <p:pRg st="4" end="4"/>
                                            </p:txEl>
                                          </p:spTgt>
                                        </p:tgtEl>
                                        <p:attrNameLst>
                                          <p:attrName>style.visibility</p:attrName>
                                        </p:attrNameLst>
                                      </p:cBhvr>
                                      <p:to>
                                        <p:strVal val="visible"/>
                                      </p:to>
                                    </p:set>
                                    <p:animEffect transition="in" filter="fade">
                                      <p:cBhvr>
                                        <p:cTn id="44" dur="1000"/>
                                        <p:tgtEl>
                                          <p:spTgt spid="3">
                                            <p:txEl>
                                              <p:pRg st="4" end="4"/>
                                            </p:txEl>
                                          </p:spTgt>
                                        </p:tgtEl>
                                      </p:cBhvr>
                                    </p:animEffect>
                                    <p:anim calcmode="lin" valueType="num">
                                      <p:cBhvr>
                                        <p:cTn id="4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46" dur="1000" fill="hold"/>
                                        <p:tgtEl>
                                          <p:spTgt spid="3">
                                            <p:txEl>
                                              <p:pRg st="4" end="4"/>
                                            </p:txEl>
                                          </p:spTgt>
                                        </p:tgtEl>
                                        <p:attrNameLst>
                                          <p:attrName>ppt_y</p:attrName>
                                        </p:attrNameLst>
                                      </p:cBhvr>
                                      <p:tavLst>
                                        <p:tav tm="0">
                                          <p:val>
                                            <p:strVal val="#ppt_y+.1"/>
                                          </p:val>
                                        </p:tav>
                                        <p:tav tm="100000">
                                          <p:val>
                                            <p:strVal val="#ppt_y"/>
                                          </p:val>
                                        </p:tav>
                                      </p:tavLst>
                                    </p:anim>
                                  </p:childTnLst>
                                </p:cTn>
                              </p:par>
                              <p:par>
                                <p:cTn id="47" presetID="42" presetClass="entr" presetSubtype="0" fill="hold" nodeType="withEffect">
                                  <p:stCondLst>
                                    <p:cond delay="0"/>
                                  </p:stCondLst>
                                  <p:childTnLst>
                                    <p:set>
                                      <p:cBhvr>
                                        <p:cTn id="48" dur="1" fill="hold">
                                          <p:stCondLst>
                                            <p:cond delay="0"/>
                                          </p:stCondLst>
                                        </p:cTn>
                                        <p:tgtEl>
                                          <p:spTgt spid="3">
                                            <p:txEl>
                                              <p:pRg st="5" end="5"/>
                                            </p:txEl>
                                          </p:spTgt>
                                        </p:tgtEl>
                                        <p:attrNameLst>
                                          <p:attrName>style.visibility</p:attrName>
                                        </p:attrNameLst>
                                      </p:cBhvr>
                                      <p:to>
                                        <p:strVal val="visible"/>
                                      </p:to>
                                    </p:set>
                                    <p:animEffect transition="in" filter="fade">
                                      <p:cBhvr>
                                        <p:cTn id="49" dur="1000"/>
                                        <p:tgtEl>
                                          <p:spTgt spid="3">
                                            <p:txEl>
                                              <p:pRg st="5" end="5"/>
                                            </p:txEl>
                                          </p:spTgt>
                                        </p:tgtEl>
                                      </p:cBhvr>
                                    </p:animEffect>
                                    <p:anim calcmode="lin" valueType="num">
                                      <p:cBhvr>
                                        <p:cTn id="50"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51" dur="1000" fill="hold"/>
                                        <p:tgtEl>
                                          <p:spTgt spid="3">
                                            <p:txEl>
                                              <p:pRg st="5" end="5"/>
                                            </p:txEl>
                                          </p:spTgt>
                                        </p:tgtEl>
                                        <p:attrNameLst>
                                          <p:attrName>ppt_y</p:attrName>
                                        </p:attrNameLst>
                                      </p:cBhvr>
                                      <p:tavLst>
                                        <p:tav tm="0">
                                          <p:val>
                                            <p:strVal val="#ppt_y+.1"/>
                                          </p:val>
                                        </p:tav>
                                        <p:tav tm="100000">
                                          <p:val>
                                            <p:strVal val="#ppt_y"/>
                                          </p:val>
                                        </p:tav>
                                      </p:tavLst>
                                    </p:anim>
                                  </p:childTnLst>
                                </p:cTn>
                              </p:par>
                              <p:par>
                                <p:cTn id="52" presetID="42" presetClass="entr" presetSubtype="0" fill="hold" nodeType="withEffect">
                                  <p:stCondLst>
                                    <p:cond delay="0"/>
                                  </p:stCondLst>
                                  <p:childTnLst>
                                    <p:set>
                                      <p:cBhvr>
                                        <p:cTn id="53" dur="1" fill="hold">
                                          <p:stCondLst>
                                            <p:cond delay="0"/>
                                          </p:stCondLst>
                                        </p:cTn>
                                        <p:tgtEl>
                                          <p:spTgt spid="3">
                                            <p:txEl>
                                              <p:pRg st="6" end="6"/>
                                            </p:txEl>
                                          </p:spTgt>
                                        </p:tgtEl>
                                        <p:attrNameLst>
                                          <p:attrName>style.visibility</p:attrName>
                                        </p:attrNameLst>
                                      </p:cBhvr>
                                      <p:to>
                                        <p:strVal val="visible"/>
                                      </p:to>
                                    </p:set>
                                    <p:animEffect transition="in" filter="fade">
                                      <p:cBhvr>
                                        <p:cTn id="54" dur="1000"/>
                                        <p:tgtEl>
                                          <p:spTgt spid="3">
                                            <p:txEl>
                                              <p:pRg st="6" end="6"/>
                                            </p:txEl>
                                          </p:spTgt>
                                        </p:tgtEl>
                                      </p:cBhvr>
                                    </p:animEffect>
                                    <p:anim calcmode="lin" valueType="num">
                                      <p:cBhvr>
                                        <p:cTn id="5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6" end="6"/>
                                            </p:txEl>
                                          </p:spTgt>
                                        </p:tgtEl>
                                        <p:attrNameLst>
                                          <p:attrName>ppt_y</p:attrName>
                                        </p:attrNameLst>
                                      </p:cBhvr>
                                      <p:tavLst>
                                        <p:tav tm="0">
                                          <p:val>
                                            <p:strVal val="#ppt_y+.1"/>
                                          </p:val>
                                        </p:tav>
                                        <p:tav tm="100000">
                                          <p:val>
                                            <p:strVal val="#ppt_y"/>
                                          </p:val>
                                        </p:tav>
                                      </p:tavLst>
                                    </p:anim>
                                  </p:childTnLst>
                                </p:cTn>
                              </p:par>
                              <p:par>
                                <p:cTn id="57" presetID="42" presetClass="entr" presetSubtype="0" fill="hold" nodeType="withEffect">
                                  <p:stCondLst>
                                    <p:cond delay="0"/>
                                  </p:stCondLst>
                                  <p:childTnLst>
                                    <p:set>
                                      <p:cBhvr>
                                        <p:cTn id="58" dur="1" fill="hold">
                                          <p:stCondLst>
                                            <p:cond delay="0"/>
                                          </p:stCondLst>
                                        </p:cTn>
                                        <p:tgtEl>
                                          <p:spTgt spid="3">
                                            <p:txEl>
                                              <p:pRg st="7" end="7"/>
                                            </p:txEl>
                                          </p:spTgt>
                                        </p:tgtEl>
                                        <p:attrNameLst>
                                          <p:attrName>style.visibility</p:attrName>
                                        </p:attrNameLst>
                                      </p:cBhvr>
                                      <p:to>
                                        <p:strVal val="visible"/>
                                      </p:to>
                                    </p:set>
                                    <p:animEffect transition="in" filter="fade">
                                      <p:cBhvr>
                                        <p:cTn id="59" dur="1000"/>
                                        <p:tgtEl>
                                          <p:spTgt spid="3">
                                            <p:txEl>
                                              <p:pRg st="7" end="7"/>
                                            </p:txEl>
                                          </p:spTgt>
                                        </p:tgtEl>
                                      </p:cBhvr>
                                    </p:animEffect>
                                    <p:anim calcmode="lin" valueType="num">
                                      <p:cBhvr>
                                        <p:cTn id="60"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61" dur="1000" fill="hold"/>
                                        <p:tgtEl>
                                          <p:spTgt spid="3">
                                            <p:txEl>
                                              <p:pRg st="7" end="7"/>
                                            </p:txEl>
                                          </p:spTgt>
                                        </p:tgtEl>
                                        <p:attrNameLst>
                                          <p:attrName>ppt_y</p:attrName>
                                        </p:attrNameLst>
                                      </p:cBhvr>
                                      <p:tavLst>
                                        <p:tav tm="0">
                                          <p:val>
                                            <p:strVal val="#ppt_y+.1"/>
                                          </p:val>
                                        </p:tav>
                                        <p:tav tm="100000">
                                          <p:val>
                                            <p:strVal val="#ppt_y"/>
                                          </p:val>
                                        </p:tav>
                                      </p:tavLst>
                                    </p:anim>
                                  </p:childTnLst>
                                </p:cTn>
                              </p:par>
                              <p:par>
                                <p:cTn id="62" presetID="42" presetClass="entr" presetSubtype="0" fill="hold" nodeType="with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Effect transition="in" filter="fade">
                                      <p:cBhvr>
                                        <p:cTn id="64" dur="1000"/>
                                        <p:tgtEl>
                                          <p:spTgt spid="3">
                                            <p:txEl>
                                              <p:pRg st="8" end="8"/>
                                            </p:txEl>
                                          </p:spTgt>
                                        </p:tgtEl>
                                      </p:cBhvr>
                                    </p:animEffect>
                                    <p:anim calcmode="lin" valueType="num">
                                      <p:cBhvr>
                                        <p:cTn id="6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66" dur="1000" fill="hold"/>
                                        <p:tgtEl>
                                          <p:spTgt spid="3">
                                            <p:txEl>
                                              <p:pRg st="8" end="8"/>
                                            </p:txEl>
                                          </p:spTgt>
                                        </p:tgtEl>
                                        <p:attrNameLst>
                                          <p:attrName>ppt_y</p:attrName>
                                        </p:attrNameLst>
                                      </p:cBhvr>
                                      <p:tavLst>
                                        <p:tav tm="0">
                                          <p:val>
                                            <p:strVal val="#ppt_y+.1"/>
                                          </p:val>
                                        </p:tav>
                                        <p:tav tm="100000">
                                          <p:val>
                                            <p:strVal val="#ppt_y"/>
                                          </p:val>
                                        </p:tav>
                                      </p:tavLst>
                                    </p:anim>
                                  </p:childTnLst>
                                </p:cTn>
                              </p:par>
                              <p:par>
                                <p:cTn id="67" presetID="42" presetClass="entr" presetSubtype="0" fill="hold" nodeType="withEffect">
                                  <p:stCondLst>
                                    <p:cond delay="0"/>
                                  </p:stCondLst>
                                  <p:childTnLst>
                                    <p:set>
                                      <p:cBhvr>
                                        <p:cTn id="68" dur="1" fill="hold">
                                          <p:stCondLst>
                                            <p:cond delay="0"/>
                                          </p:stCondLst>
                                        </p:cTn>
                                        <p:tgtEl>
                                          <p:spTgt spid="3">
                                            <p:txEl>
                                              <p:pRg st="9" end="9"/>
                                            </p:txEl>
                                          </p:spTgt>
                                        </p:tgtEl>
                                        <p:attrNameLst>
                                          <p:attrName>style.visibility</p:attrName>
                                        </p:attrNameLst>
                                      </p:cBhvr>
                                      <p:to>
                                        <p:strVal val="visible"/>
                                      </p:to>
                                    </p:set>
                                    <p:animEffect transition="in" filter="fade">
                                      <p:cBhvr>
                                        <p:cTn id="69" dur="1000"/>
                                        <p:tgtEl>
                                          <p:spTgt spid="3">
                                            <p:txEl>
                                              <p:pRg st="9" end="9"/>
                                            </p:txEl>
                                          </p:spTgt>
                                        </p:tgtEl>
                                      </p:cBhvr>
                                    </p:animEffect>
                                    <p:anim calcmode="lin" valueType="num">
                                      <p:cBhvr>
                                        <p:cTn id="70"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par>
                          <p:cTn id="72" fill="hold">
                            <p:stCondLst>
                              <p:cond delay="3000"/>
                            </p:stCondLst>
                            <p:childTnLst>
                              <p:par>
                                <p:cTn id="73" presetID="5" presetClass="entr" presetSubtype="10" fill="hold" nodeType="afterEffect">
                                  <p:stCondLst>
                                    <p:cond delay="0"/>
                                  </p:stCondLst>
                                  <p:childTnLst>
                                    <p:set>
                                      <p:cBhvr>
                                        <p:cTn id="74" dur="1" fill="hold">
                                          <p:stCondLst>
                                            <p:cond delay="0"/>
                                          </p:stCondLst>
                                        </p:cTn>
                                        <p:tgtEl>
                                          <p:spTgt spid="4"/>
                                        </p:tgtEl>
                                        <p:attrNameLst>
                                          <p:attrName>style.visibility</p:attrName>
                                        </p:attrNameLst>
                                      </p:cBhvr>
                                      <p:to>
                                        <p:strVal val="visible"/>
                                      </p:to>
                                    </p:set>
                                    <p:animEffect transition="in" filter="checkerboard(across)">
                                      <p:cBhvr>
                                        <p:cTn id="75"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88640"/>
            <a:ext cx="8460432" cy="6669360"/>
          </a:xfrm>
        </p:spPr>
        <p:txBody>
          <a:bodyPr>
            <a:normAutofit fontScale="55000" lnSpcReduction="20000"/>
          </a:bodyPr>
          <a:lstStyle/>
          <a:p>
            <a:pPr lvl="0">
              <a:buClr>
                <a:schemeClr val="tx2">
                  <a:lumMod val="75000"/>
                </a:schemeClr>
              </a:buClr>
              <a:buFont typeface="Wingdings" panose="05000000000000000000" pitchFamily="2" charset="2"/>
              <a:buChar char="ü"/>
            </a:pPr>
            <a:r>
              <a:rPr lang="ru-RU" sz="4000" dirty="0">
                <a:latin typeface="Cambria" panose="02040503050406030204" pitchFamily="18" charset="0"/>
              </a:rPr>
              <a:t>Право на </a:t>
            </a:r>
            <a:r>
              <a:rPr lang="ru-RU" sz="4000" dirty="0" smtClean="0">
                <a:latin typeface="Cambria" panose="02040503050406030204" pitchFamily="18" charset="0"/>
              </a:rPr>
              <a:t>труд</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на отдых. Работающему согласно трудового договора гарантируются выходные и праздничные дни, </a:t>
            </a:r>
            <a:r>
              <a:rPr lang="ru-RU" sz="4000" dirty="0" smtClean="0">
                <a:latin typeface="Cambria" panose="02040503050406030204" pitchFamily="18" charset="0"/>
              </a:rPr>
              <a:t>оплачиваемый ежегодный отпуск.</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на жилище. Никто не может быть произвольно лишен </a:t>
            </a:r>
            <a:r>
              <a:rPr lang="ru-RU" sz="4000" dirty="0" smtClean="0">
                <a:latin typeface="Cambria" panose="02040503050406030204" pitchFamily="18" charset="0"/>
              </a:rPr>
              <a:t>жилища.</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на свободу передвижения, право выбора места пребывания и </a:t>
            </a:r>
            <a:r>
              <a:rPr lang="ru-RU" sz="4000" dirty="0" smtClean="0">
                <a:latin typeface="Cambria" panose="02040503050406030204" pitchFamily="18" charset="0"/>
              </a:rPr>
              <a:t>жительства.</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на неприкосновенность частной жизни, личную и семейную тайну, защиту своей чести и доброго </a:t>
            </a:r>
            <a:r>
              <a:rPr lang="ru-RU" sz="4000" dirty="0" smtClean="0">
                <a:latin typeface="Cambria" panose="02040503050406030204" pitchFamily="18" charset="0"/>
              </a:rPr>
              <a:t>имени.</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на охрану частной </a:t>
            </a:r>
            <a:r>
              <a:rPr lang="ru-RU" sz="4000" dirty="0" smtClean="0">
                <a:latin typeface="Cambria" panose="02040503050406030204" pitchFamily="18" charset="0"/>
              </a:rPr>
              <a:t>собственности.</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на свободу и личную неприкосновенность. Арест, заключение под стражу и содержание под стражей допускаются только по судебному </a:t>
            </a:r>
            <a:r>
              <a:rPr lang="ru-RU" sz="4000" dirty="0" smtClean="0">
                <a:latin typeface="Cambria" panose="02040503050406030204" pitchFamily="18" charset="0"/>
              </a:rPr>
              <a:t>решению.</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на презумпцию  невиновности. Каждый обвиняемый в совершении преступления считается невиновным, пока его виновность не будет доказана в предусмотренном федеральным законом порядке и установлена вступившим в законную силу приговором </a:t>
            </a:r>
            <a:r>
              <a:rPr lang="ru-RU" sz="4000" dirty="0" smtClean="0">
                <a:latin typeface="Cambria" panose="02040503050406030204" pitchFamily="18" charset="0"/>
              </a:rPr>
              <a:t>суда.</a:t>
            </a:r>
          </a:p>
          <a:p>
            <a:pPr lvl="0">
              <a:buClr>
                <a:schemeClr val="tx2">
                  <a:lumMod val="75000"/>
                </a:schemeClr>
              </a:buClr>
              <a:buFont typeface="Wingdings" panose="05000000000000000000" pitchFamily="2" charset="2"/>
              <a:buChar char="ü"/>
            </a:pPr>
            <a:r>
              <a:rPr lang="ru-RU" sz="4000" dirty="0" smtClean="0">
                <a:latin typeface="Cambria" panose="02040503050406030204" pitchFamily="18" charset="0"/>
              </a:rPr>
              <a:t>Право </a:t>
            </a:r>
            <a:r>
              <a:rPr lang="ru-RU" sz="4000" dirty="0">
                <a:latin typeface="Cambria" panose="02040503050406030204" pitchFamily="18" charset="0"/>
              </a:rPr>
              <a:t>не свидетельствовать против себя самого, своего супруга и близких родственников, круг которых определяется федеральным законом.</a:t>
            </a:r>
          </a:p>
          <a:p>
            <a:pPr marL="82296" indent="457200" algn="just">
              <a:buNone/>
            </a:pPr>
            <a:endParaRPr lang="ru-RU" sz="4000" dirty="0">
              <a:latin typeface="Cambria" panose="02040503050406030204" pitchFamily="18" charset="0"/>
            </a:endParaRPr>
          </a:p>
          <a:p>
            <a:endParaRPr lang="ru-RU" dirty="0"/>
          </a:p>
        </p:txBody>
      </p:sp>
      <p:sp>
        <p:nvSpPr>
          <p:cNvPr id="4" name="Стрелка влево 3">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5404303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0" presetID="47"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1000"/>
                                        <p:tgtEl>
                                          <p:spTgt spid="3">
                                            <p:txEl>
                                              <p:pRg st="3" end="3"/>
                                            </p:txEl>
                                          </p:spTgt>
                                        </p:tgtEl>
                                      </p:cBhvr>
                                    </p:animEffect>
                                    <p:anim calcmode="lin" valueType="num">
                                      <p:cBhvr>
                                        <p:cTn id="23"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4" dur="1000" fill="hold"/>
                                        <p:tgtEl>
                                          <p:spTgt spid="3">
                                            <p:txEl>
                                              <p:pRg st="3" end="3"/>
                                            </p:txEl>
                                          </p:spTgt>
                                        </p:tgtEl>
                                        <p:attrNameLst>
                                          <p:attrName>ppt_y</p:attrName>
                                        </p:attrNameLst>
                                      </p:cBhvr>
                                      <p:tavLst>
                                        <p:tav tm="0">
                                          <p:val>
                                            <p:strVal val="#ppt_y-.1"/>
                                          </p:val>
                                        </p:tav>
                                        <p:tav tm="100000">
                                          <p:val>
                                            <p:strVal val="#ppt_y"/>
                                          </p:val>
                                        </p:tav>
                                      </p:tavLst>
                                    </p:anim>
                                  </p:childTnLst>
                                </p:cTn>
                              </p:par>
                              <p:par>
                                <p:cTn id="25" presetID="47"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1000"/>
                                        <p:tgtEl>
                                          <p:spTgt spid="3">
                                            <p:txEl>
                                              <p:pRg st="4" end="4"/>
                                            </p:txEl>
                                          </p:spTgt>
                                        </p:tgtEl>
                                      </p:cBhvr>
                                    </p:animEffect>
                                    <p:anim calcmode="lin" valueType="num">
                                      <p:cBhvr>
                                        <p:cTn id="28"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0" presetID="47"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1000"/>
                                        <p:tgtEl>
                                          <p:spTgt spid="3">
                                            <p:txEl>
                                              <p:pRg st="5" end="5"/>
                                            </p:txEl>
                                          </p:spTgt>
                                        </p:tgtEl>
                                      </p:cBhvr>
                                    </p:animEffect>
                                    <p:anim calcmode="lin" valueType="num">
                                      <p:cBhvr>
                                        <p:cTn id="33"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4" dur="1000" fill="hold"/>
                                        <p:tgtEl>
                                          <p:spTgt spid="3">
                                            <p:txEl>
                                              <p:pRg st="5" end="5"/>
                                            </p:txEl>
                                          </p:spTgt>
                                        </p:tgtEl>
                                        <p:attrNameLst>
                                          <p:attrName>ppt_y</p:attrName>
                                        </p:attrNameLst>
                                      </p:cBhvr>
                                      <p:tavLst>
                                        <p:tav tm="0">
                                          <p:val>
                                            <p:strVal val="#ppt_y-.1"/>
                                          </p:val>
                                        </p:tav>
                                        <p:tav tm="100000">
                                          <p:val>
                                            <p:strVal val="#ppt_y"/>
                                          </p:val>
                                        </p:tav>
                                      </p:tavLst>
                                    </p:anim>
                                  </p:childTnLst>
                                </p:cTn>
                              </p:par>
                              <p:par>
                                <p:cTn id="35" presetID="47"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fade">
                                      <p:cBhvr>
                                        <p:cTn id="37" dur="1000"/>
                                        <p:tgtEl>
                                          <p:spTgt spid="3">
                                            <p:txEl>
                                              <p:pRg st="6" end="6"/>
                                            </p:txEl>
                                          </p:spTgt>
                                        </p:tgtEl>
                                      </p:cBhvr>
                                    </p:animEffect>
                                    <p:anim calcmode="lin" valueType="num">
                                      <p:cBhvr>
                                        <p:cTn id="38"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9"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0" presetID="47"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Effect transition="in" filter="fade">
                                      <p:cBhvr>
                                        <p:cTn id="42" dur="1000"/>
                                        <p:tgtEl>
                                          <p:spTgt spid="3">
                                            <p:txEl>
                                              <p:pRg st="7" end="7"/>
                                            </p:txEl>
                                          </p:spTgt>
                                        </p:tgtEl>
                                      </p:cBhvr>
                                    </p:animEffect>
                                    <p:anim calcmode="lin" valueType="num">
                                      <p:cBhvr>
                                        <p:cTn id="43"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4" dur="1000" fill="hold"/>
                                        <p:tgtEl>
                                          <p:spTgt spid="3">
                                            <p:txEl>
                                              <p:pRg st="7" end="7"/>
                                            </p:txEl>
                                          </p:spTgt>
                                        </p:tgtEl>
                                        <p:attrNameLst>
                                          <p:attrName>ppt_y</p:attrName>
                                        </p:attrNameLst>
                                      </p:cBhvr>
                                      <p:tavLst>
                                        <p:tav tm="0">
                                          <p:val>
                                            <p:strVal val="#ppt_y-.1"/>
                                          </p:val>
                                        </p:tav>
                                        <p:tav tm="100000">
                                          <p:val>
                                            <p:strVal val="#ppt_y"/>
                                          </p:val>
                                        </p:tav>
                                      </p:tavLst>
                                    </p:anim>
                                  </p:childTnLst>
                                </p:cTn>
                              </p:par>
                              <p:par>
                                <p:cTn id="45" presetID="47"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fade">
                                      <p:cBhvr>
                                        <p:cTn id="47" dur="1000"/>
                                        <p:tgtEl>
                                          <p:spTgt spid="3">
                                            <p:txEl>
                                              <p:pRg st="8" end="8"/>
                                            </p:txEl>
                                          </p:spTgt>
                                        </p:tgtEl>
                                      </p:cBhvr>
                                    </p:animEffect>
                                    <p:anim calcmode="lin" valueType="num">
                                      <p:cBhvr>
                                        <p:cTn id="48"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188640"/>
            <a:ext cx="8676456" cy="1143000"/>
          </a:xfrm>
        </p:spPr>
        <p:txBody>
          <a:bodyPr>
            <a:noAutofit/>
          </a:bodyPr>
          <a:lstStyle/>
          <a:p>
            <a:pPr algn="ctr"/>
            <a:r>
              <a:rPr lang="ru-RU" sz="2800" b="1" dirty="0">
                <a:effectLst/>
                <a:latin typeface="Cambria" panose="02040503050406030204" pitchFamily="18" charset="0"/>
              </a:rPr>
              <a:t>ПРАВО НА ОБРАЗОВАНИЕ И ДОПОЛНИТЕЛЬНЫЕ ГАРАНТИИ ПО СОЦИАЛЬНОЙ </a:t>
            </a:r>
            <a:r>
              <a:rPr lang="ru-RU" sz="2800" b="1" dirty="0" smtClean="0">
                <a:effectLst/>
                <a:latin typeface="Cambria" panose="02040503050406030204" pitchFamily="18" charset="0"/>
              </a:rPr>
              <a:t>ПОДДЕРЖКЕ</a:t>
            </a:r>
            <a:endParaRPr lang="ru-RU" sz="2800" dirty="0">
              <a:latin typeface="Cambria" panose="02040503050406030204" pitchFamily="18" charset="0"/>
            </a:endParaRPr>
          </a:p>
        </p:txBody>
      </p:sp>
      <p:sp>
        <p:nvSpPr>
          <p:cNvPr id="3" name="Объект 2"/>
          <p:cNvSpPr>
            <a:spLocks noGrp="1"/>
          </p:cNvSpPr>
          <p:nvPr>
            <p:ph idx="1"/>
          </p:nvPr>
        </p:nvSpPr>
        <p:spPr>
          <a:xfrm>
            <a:off x="683568" y="1412776"/>
            <a:ext cx="8280920" cy="5616624"/>
          </a:xfrm>
        </p:spPr>
        <p:txBody>
          <a:bodyPr>
            <a:normAutofit lnSpcReduction="10000"/>
          </a:bodyPr>
          <a:lstStyle/>
          <a:p>
            <a:pPr marL="82296" indent="0" algn="ctr">
              <a:buNone/>
            </a:pPr>
            <a:r>
              <a:rPr lang="ru-RU" sz="2400" b="1" dirty="0">
                <a:solidFill>
                  <a:srgbClr val="FF0000"/>
                </a:solidFill>
                <a:latin typeface="Cambria" panose="02040503050406030204" pitchFamily="18" charset="0"/>
              </a:rPr>
              <a:t>Право на образование есть у каждого человека. У тебя есть дополнительные права на бесплатное обучение и дополнительное обеспечение в период учебы.</a:t>
            </a:r>
            <a:endParaRPr lang="ru-RU" sz="2400" dirty="0">
              <a:solidFill>
                <a:srgbClr val="FF0000"/>
              </a:solidFill>
              <a:latin typeface="Cambria" panose="02040503050406030204" pitchFamily="18" charset="0"/>
            </a:endParaRPr>
          </a:p>
          <a:p>
            <a:pPr marL="82296" indent="0" algn="ctr">
              <a:buNone/>
            </a:pPr>
            <a:r>
              <a:rPr lang="ru-RU" sz="2200" b="1" dirty="0" smtClean="0">
                <a:effectLst>
                  <a:outerShdw blurRad="38100" dist="38100" dir="2700000" algn="tl">
                    <a:srgbClr val="000000">
                      <a:alpha val="43137"/>
                    </a:srgbClr>
                  </a:outerShdw>
                </a:effectLst>
                <a:latin typeface="Cambria" panose="02040503050406030204" pitchFamily="18" charset="0"/>
              </a:rPr>
              <a:t>У </a:t>
            </a:r>
            <a:r>
              <a:rPr lang="ru-RU" sz="2200" b="1" dirty="0">
                <a:effectLst>
                  <a:outerShdw blurRad="38100" dist="38100" dir="2700000" algn="tl">
                    <a:srgbClr val="000000">
                      <a:alpha val="43137"/>
                    </a:srgbClr>
                  </a:outerShdw>
                </a:effectLst>
                <a:latin typeface="Cambria" panose="02040503050406030204" pitchFamily="18" charset="0"/>
              </a:rPr>
              <a:t>тебя есть право:</a:t>
            </a:r>
          </a:p>
          <a:p>
            <a:pPr lvl="0"/>
            <a:r>
              <a:rPr lang="ru-RU" sz="2000" dirty="0">
                <a:latin typeface="Cambria" panose="02040503050406030204" pitchFamily="18" charset="0"/>
              </a:rPr>
              <a:t>на обучение на курсах по подготовке к поступлению в учреждения среднего и высшего профессионального образования без взимания платы;</a:t>
            </a:r>
          </a:p>
          <a:p>
            <a:pPr lvl="0"/>
            <a:r>
              <a:rPr lang="ru-RU" sz="2000" dirty="0">
                <a:latin typeface="Cambria" panose="02040503050406030204" pitchFamily="18" charset="0"/>
              </a:rPr>
              <a:t>на получение второго начального профессионального образования без взимания платы</a:t>
            </a:r>
            <a:r>
              <a:rPr lang="ru-RU" sz="2000" dirty="0" smtClean="0">
                <a:latin typeface="Cambria" panose="02040503050406030204" pitchFamily="18" charset="0"/>
              </a:rPr>
              <a:t>;</a:t>
            </a:r>
            <a:endParaRPr lang="ru-RU" sz="2000" dirty="0" smtClean="0"/>
          </a:p>
          <a:p>
            <a:pPr lvl="0"/>
            <a:r>
              <a:rPr lang="ru-RU" sz="2000" dirty="0" smtClean="0">
                <a:latin typeface="Cambria" panose="02040503050406030204" pitchFamily="18" charset="0"/>
              </a:rPr>
              <a:t>на </a:t>
            </a:r>
            <a:r>
              <a:rPr lang="ru-RU" sz="2000" dirty="0">
                <a:latin typeface="Cambria" panose="02040503050406030204" pitchFamily="18" charset="0"/>
              </a:rPr>
              <a:t>зачисление на полное государственное обеспечение в учреждениях профессионального образования. В случае достижения возраста 23 лет сохраняется право полное государственное обеспечение и дополнительные гарантии по социальной поддержке при получении профессионального образования до окончания обучения в профессиональных образовательных учреждениях;</a:t>
            </a: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9594153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strVal val="#ppt_w*0.70"/>
                                          </p:val>
                                        </p:tav>
                                        <p:tav tm="100000">
                                          <p:val>
                                            <p:strVal val="#ppt_w"/>
                                          </p:val>
                                        </p:tav>
                                      </p:tavLst>
                                    </p:anim>
                                    <p:anim calcmode="lin" valueType="num">
                                      <p:cBhvr>
                                        <p:cTn id="8" dur="1000" fill="hold"/>
                                        <p:tgtEl>
                                          <p:spTgt spid="2"/>
                                        </p:tgtEl>
                                        <p:attrNameLst>
                                          <p:attrName>ppt_h</p:attrName>
                                        </p:attrNameLst>
                                      </p:cBhvr>
                                      <p:tavLst>
                                        <p:tav tm="0">
                                          <p:val>
                                            <p:strVal val="#ppt_h"/>
                                          </p:val>
                                        </p:tav>
                                        <p:tav tm="100000">
                                          <p:val>
                                            <p:strVal val="#ppt_h"/>
                                          </p:val>
                                        </p:tav>
                                      </p:tavLst>
                                    </p:anim>
                                    <p:animEffect transition="in" filter="fade">
                                      <p:cBhvr>
                                        <p:cTn id="9" dur="1000"/>
                                        <p:tgtEl>
                                          <p:spTgt spid="2"/>
                                        </p:tgtEl>
                                      </p:cBhvr>
                                    </p:animEffect>
                                  </p:childTnLst>
                                </p:cTn>
                              </p:par>
                            </p:childTnLst>
                          </p:cTn>
                        </p:par>
                        <p:par>
                          <p:cTn id="10" fill="hold">
                            <p:stCondLst>
                              <p:cond delay="1000"/>
                            </p:stCondLst>
                            <p:childTnLst>
                              <p:par>
                                <p:cTn id="11" presetID="14" presetClass="entr" presetSubtype="1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par>
                          <p:cTn id="14" fill="hold">
                            <p:stCondLst>
                              <p:cond delay="1500"/>
                            </p:stCondLst>
                            <p:childTnLst>
                              <p:par>
                                <p:cTn id="15" presetID="14" presetClass="entr" presetSubtype="1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par>
                          <p:cTn id="18" fill="hold">
                            <p:stCondLst>
                              <p:cond delay="2000"/>
                            </p:stCondLst>
                            <p:childTnLst>
                              <p:par>
                                <p:cTn id="19" presetID="14" presetClass="entr" presetSubtype="1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childTnLst>
                          </p:cTn>
                        </p:par>
                        <p:par>
                          <p:cTn id="22" fill="hold">
                            <p:stCondLst>
                              <p:cond delay="2500"/>
                            </p:stCondLst>
                            <p:childTnLst>
                              <p:par>
                                <p:cTn id="23" presetID="14" presetClass="entr" presetSubtype="1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5" dur="500"/>
                                        <p:tgtEl>
                                          <p:spTgt spid="3">
                                            <p:txEl>
                                              <p:pRg st="3" end="3"/>
                                            </p:txEl>
                                          </p:spTgt>
                                        </p:tgtEl>
                                      </p:cBhvr>
                                    </p:animEffect>
                                  </p:childTnLst>
                                </p:cTn>
                              </p:par>
                            </p:childTnLst>
                          </p:cTn>
                        </p:par>
                        <p:par>
                          <p:cTn id="26" fill="hold">
                            <p:stCondLst>
                              <p:cond delay="3000"/>
                            </p:stCondLst>
                            <p:childTnLst>
                              <p:par>
                                <p:cTn id="27" presetID="14" presetClass="entr" presetSubtype="10" fill="hold"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16632"/>
            <a:ext cx="8352928" cy="6552728"/>
          </a:xfrm>
        </p:spPr>
        <p:txBody>
          <a:bodyPr>
            <a:normAutofit fontScale="70000" lnSpcReduction="20000"/>
          </a:bodyPr>
          <a:lstStyle/>
          <a:p>
            <a:pPr lvl="0"/>
            <a:r>
              <a:rPr lang="ru-RU" dirty="0">
                <a:latin typeface="Cambria" panose="02040503050406030204" pitchFamily="18" charset="0"/>
              </a:rPr>
              <a:t>на получение стипендии, размер которой увеличен не менее чем на пятьдесят процентов по сравнению  с размером стипендии установленной для обучающихся в данном образовательном учреждении;</a:t>
            </a:r>
          </a:p>
          <a:p>
            <a:pPr lvl="0"/>
            <a:r>
              <a:rPr lang="ru-RU" dirty="0">
                <a:latin typeface="Cambria" panose="02040503050406030204" pitchFamily="18" charset="0"/>
              </a:rPr>
              <a:t>на получение ежегодного пособия на приобретение учебной литературы и письменных принадлежностей в размере трехмесячной стипендии;</a:t>
            </a:r>
          </a:p>
          <a:p>
            <a:pPr lvl="0"/>
            <a:r>
              <a:rPr lang="ru-RU" dirty="0">
                <a:latin typeface="Cambria" panose="02040503050406030204" pitchFamily="18" charset="0"/>
              </a:rPr>
              <a:t>на начисление в период производственного обучения и производственной практики сто процентов заработной платы;</a:t>
            </a:r>
          </a:p>
          <a:p>
            <a:pPr lvl="0"/>
            <a:r>
              <a:rPr lang="ru-RU" dirty="0">
                <a:latin typeface="Cambria" panose="02040503050406030204" pitchFamily="18" charset="0"/>
              </a:rPr>
              <a:t>на сохранение  на весь период полного государственного обеспечения и стипендии  при предоставлении академического отпуска по медицинским показаниям;</a:t>
            </a:r>
          </a:p>
          <a:p>
            <a:pPr lvl="0"/>
            <a:r>
              <a:rPr lang="ru-RU" dirty="0">
                <a:latin typeface="Cambria" panose="02040503050406030204" pitchFamily="18" charset="0"/>
              </a:rPr>
              <a:t>на обеспечение бесплатным проездом на городском, пригородном, в сельской местности на внутрирайонном транспорте (кроме такси), а также  бесплатным проездом один раз в год к месту жительства и обратно к месту учебы;</a:t>
            </a:r>
          </a:p>
          <a:p>
            <a:pPr lvl="0"/>
            <a:r>
              <a:rPr lang="ru-RU" dirty="0">
                <a:latin typeface="Cambria" panose="02040503050406030204" pitchFamily="18" charset="0"/>
              </a:rPr>
              <a:t>на предоставление путевок в школьные и студенческие спортивно-оздоровительные лагеря (базы) труда и отдыха, в санаторно-курортные учреждения при наличии медицинских показаний, а также на оплату проезда к месту лечения и обратно</a:t>
            </a:r>
            <a:r>
              <a:rPr lang="ru-RU" dirty="0" smtClean="0">
                <a:latin typeface="Cambria" panose="02040503050406030204" pitchFamily="18" charset="0"/>
              </a:rPr>
              <a:t>.</a:t>
            </a:r>
            <a:endParaRPr lang="ru-RU" dirty="0">
              <a:latin typeface="Cambria" panose="02040503050406030204" pitchFamily="18"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43287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25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ssolve">
                                      <p:cBhvr>
                                        <p:cTn id="10" dur="1250"/>
                                        <p:tgtEl>
                                          <p:spTgt spid="3">
                                            <p:txEl>
                                              <p:pRg st="1" end="1"/>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ssolve">
                                      <p:cBhvr>
                                        <p:cTn id="13" dur="1250"/>
                                        <p:tgtEl>
                                          <p:spTgt spid="3">
                                            <p:txEl>
                                              <p:pRg st="2" end="2"/>
                                            </p:txEl>
                                          </p:spTgt>
                                        </p:tgtEl>
                                      </p:cBhvr>
                                    </p:animEffect>
                                  </p:childTnLst>
                                </p:cTn>
                              </p:par>
                              <p:par>
                                <p:cTn id="14" presetID="9" presetClass="entr" presetSubtype="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ssolve">
                                      <p:cBhvr>
                                        <p:cTn id="16" dur="1250"/>
                                        <p:tgtEl>
                                          <p:spTgt spid="3">
                                            <p:txEl>
                                              <p:pRg st="3" end="3"/>
                                            </p:txEl>
                                          </p:spTgt>
                                        </p:tgtEl>
                                      </p:cBhvr>
                                    </p:animEffect>
                                  </p:childTnLst>
                                </p:cTn>
                              </p:par>
                              <p:par>
                                <p:cTn id="17" presetID="9" presetClass="entr" presetSubtype="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ssolve">
                                      <p:cBhvr>
                                        <p:cTn id="19" dur="1250"/>
                                        <p:tgtEl>
                                          <p:spTgt spid="3">
                                            <p:txEl>
                                              <p:pRg st="4" end="4"/>
                                            </p:txEl>
                                          </p:spTgt>
                                        </p:tgtEl>
                                      </p:cBhvr>
                                    </p:animEffect>
                                  </p:childTnLst>
                                </p:cTn>
                              </p:par>
                              <p:par>
                                <p:cTn id="20" presetID="9" presetClass="entr" presetSubtype="0"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ssolve">
                                      <p:cBhvr>
                                        <p:cTn id="22" dur="1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0"/>
            <a:ext cx="7498080" cy="864096"/>
          </a:xfrm>
        </p:spPr>
        <p:txBody>
          <a:bodyPr>
            <a:normAutofit/>
          </a:bodyPr>
          <a:lstStyle/>
          <a:p>
            <a:pPr algn="ctr"/>
            <a:r>
              <a:rPr lang="ru-RU" b="1" dirty="0" smtClean="0">
                <a:latin typeface="Cambria" pitchFamily="18" charset="0"/>
              </a:rPr>
              <a:t>Содержание </a:t>
            </a:r>
            <a:r>
              <a:rPr lang="ru-RU" sz="1400" b="1" dirty="0" smtClean="0">
                <a:latin typeface="Cambria" pitchFamily="18" charset="0"/>
              </a:rPr>
              <a:t>1/2</a:t>
            </a:r>
            <a:endParaRPr lang="ru-RU" sz="1400" b="1" dirty="0">
              <a:latin typeface="Cambria" pitchFamily="18" charset="0"/>
            </a:endParaRPr>
          </a:p>
        </p:txBody>
      </p:sp>
      <p:sp>
        <p:nvSpPr>
          <p:cNvPr id="3" name="Объект 2"/>
          <p:cNvSpPr>
            <a:spLocks noGrp="1"/>
          </p:cNvSpPr>
          <p:nvPr>
            <p:ph idx="1"/>
          </p:nvPr>
        </p:nvSpPr>
        <p:spPr>
          <a:xfrm>
            <a:off x="539552" y="836712"/>
            <a:ext cx="8394136" cy="5832648"/>
          </a:xfrm>
          <a:noFill/>
          <a:ln>
            <a:noFill/>
          </a:ln>
        </p:spPr>
        <p:txBody>
          <a:bodyPr>
            <a:normAutofit/>
          </a:bodyPr>
          <a:lstStyle/>
          <a:p>
            <a:pPr marL="596646" indent="-514350">
              <a:buClr>
                <a:schemeClr val="tx2">
                  <a:lumMod val="75000"/>
                </a:schemeClr>
              </a:buClr>
              <a:buFont typeface="+mj-lt"/>
              <a:buAutoNum type="arabicPeriod"/>
            </a:pPr>
            <a:r>
              <a:rPr lang="ru-RU" sz="2400" b="1" dirty="0" smtClean="0">
                <a:solidFill>
                  <a:schemeClr val="tx2">
                    <a:lumMod val="75000"/>
                  </a:schemeClr>
                </a:solidFill>
                <a:latin typeface="Cambria" pitchFamily="18" charset="0"/>
                <a:hlinkClick r:id="rId2" action="ppaction://hlinksldjump"/>
              </a:rPr>
              <a:t>Это нужно знать заранее!</a:t>
            </a:r>
            <a:endParaRPr lang="ru-RU" sz="2400" b="1" dirty="0" smtClean="0">
              <a:solidFill>
                <a:schemeClr val="tx2">
                  <a:lumMod val="75000"/>
                </a:schemeClr>
              </a:solidFill>
              <a:latin typeface="Cambria" pitchFamily="18" charset="0"/>
            </a:endParaRPr>
          </a:p>
          <a:p>
            <a:pPr marL="596646" indent="-514350">
              <a:buClr>
                <a:schemeClr val="tx2">
                  <a:lumMod val="75000"/>
                </a:schemeClr>
              </a:buClr>
              <a:buFont typeface="+mj-lt"/>
              <a:buAutoNum type="arabicPeriod"/>
            </a:pPr>
            <a:r>
              <a:rPr lang="ru-RU" sz="2400" b="1" dirty="0" smtClean="0">
                <a:solidFill>
                  <a:schemeClr val="tx2">
                    <a:lumMod val="75000"/>
                  </a:schemeClr>
                </a:solidFill>
                <a:latin typeface="Cambria" pitchFamily="18" charset="0"/>
                <a:hlinkClick r:id="rId3" action="ppaction://hlinksldjump"/>
              </a:rPr>
              <a:t>Список основных документов, получаемых при выпуске.</a:t>
            </a:r>
            <a:endParaRPr lang="ru-RU" sz="2400" b="1" dirty="0" smtClean="0">
              <a:solidFill>
                <a:schemeClr val="tx2">
                  <a:lumMod val="75000"/>
                </a:schemeClr>
              </a:solidFill>
              <a:latin typeface="Cambria" pitchFamily="18" charset="0"/>
            </a:endParaRPr>
          </a:p>
          <a:p>
            <a:pPr marL="596646" indent="-514350">
              <a:buClr>
                <a:schemeClr val="tx2">
                  <a:lumMod val="75000"/>
                </a:schemeClr>
              </a:buClr>
              <a:buFont typeface="+mj-lt"/>
              <a:buAutoNum type="arabicPeriod"/>
            </a:pPr>
            <a:r>
              <a:rPr lang="ru-RU" sz="2400" b="1" dirty="0" smtClean="0">
                <a:solidFill>
                  <a:schemeClr val="tx2">
                    <a:lumMod val="75000"/>
                  </a:schemeClr>
                </a:solidFill>
                <a:latin typeface="Cambria" pitchFamily="18" charset="0"/>
                <a:hlinkClick r:id="rId4" action="ppaction://hlinksldjump"/>
              </a:rPr>
              <a:t>Паспорт – главный документ.</a:t>
            </a:r>
            <a:endParaRPr lang="ru-RU" sz="24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5" action="ppaction://hlinksldjump"/>
              </a:rPr>
              <a:t>Если у тебя нет с собой паспорта</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6" action="ppaction://hlinksldjump"/>
              </a:rPr>
              <a:t>Список документов для замены паспорта</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7" action="ppaction://hlinksldjump"/>
              </a:rPr>
              <a:t>Если ты потерял или у тебя украли паспорт </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8" action="ppaction://hlinksldjump"/>
              </a:rPr>
              <a:t>Почему нужно быстрее обращаться в полицию</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9" action="ppaction://hlinksldjump"/>
              </a:rPr>
              <a:t>Как восстановить паспорт</a:t>
            </a:r>
            <a:endParaRPr lang="ru-RU" sz="2000" b="1" dirty="0" smtClean="0">
              <a:solidFill>
                <a:schemeClr val="tx2">
                  <a:lumMod val="75000"/>
                </a:schemeClr>
              </a:solidFill>
              <a:latin typeface="Cambria" pitchFamily="18" charset="0"/>
            </a:endParaRPr>
          </a:p>
          <a:p>
            <a:pPr marL="585216" indent="-457200">
              <a:buClr>
                <a:schemeClr val="tx2">
                  <a:lumMod val="75000"/>
                </a:schemeClr>
              </a:buClr>
              <a:buFont typeface="+mj-lt"/>
              <a:buAutoNum type="arabicPeriod"/>
            </a:pPr>
            <a:r>
              <a:rPr lang="ru-RU" sz="2400" b="1" dirty="0" smtClean="0">
                <a:solidFill>
                  <a:schemeClr val="tx2">
                    <a:lumMod val="75000"/>
                  </a:schemeClr>
                </a:solidFill>
                <a:latin typeface="Cambria" pitchFamily="18" charset="0"/>
                <a:hlinkClick r:id="rId10" action="ppaction://hlinksldjump"/>
              </a:rPr>
              <a:t>Твои права. Конституционные права человек</a:t>
            </a:r>
            <a:r>
              <a:rPr lang="ru-RU" sz="2400" b="1" u="sng" dirty="0" smtClean="0">
                <a:solidFill>
                  <a:schemeClr val="tx2">
                    <a:lumMod val="75000"/>
                  </a:schemeClr>
                </a:solidFill>
                <a:latin typeface="Cambria" pitchFamily="18" charset="0"/>
                <a:hlinkClick r:id="rId10" action="ppaction://hlinksldjump"/>
              </a:rPr>
              <a:t>а</a:t>
            </a:r>
            <a:r>
              <a:rPr lang="ru-RU" sz="2400" b="1" u="sng" dirty="0" smtClean="0">
                <a:solidFill>
                  <a:schemeClr val="tx2">
                    <a:lumMod val="75000"/>
                  </a:schemeClr>
                </a:solidFill>
                <a:latin typeface="Cambria" pitchFamily="18" charset="0"/>
              </a:rPr>
              <a:t>.</a:t>
            </a:r>
          </a:p>
          <a:p>
            <a:pPr marL="585216" indent="-457200">
              <a:buClr>
                <a:schemeClr val="tx2">
                  <a:lumMod val="75000"/>
                </a:schemeClr>
              </a:buClr>
              <a:buFont typeface="+mj-lt"/>
              <a:buAutoNum type="arabicPeriod"/>
            </a:pPr>
            <a:r>
              <a:rPr lang="ru-RU" sz="2400" b="1" dirty="0" smtClean="0">
                <a:solidFill>
                  <a:schemeClr val="tx2">
                    <a:lumMod val="75000"/>
                  </a:schemeClr>
                </a:solidFill>
                <a:latin typeface="Cambria" pitchFamily="18" charset="0"/>
                <a:hlinkClick r:id="rId11" action="ppaction://hlinksldjump"/>
              </a:rPr>
              <a:t>Право на образование и дополнительные гарантии  по социальной поддержке.</a:t>
            </a:r>
            <a:endParaRPr lang="ru-RU" sz="2400" b="1" dirty="0" smtClean="0">
              <a:solidFill>
                <a:schemeClr val="tx2">
                  <a:lumMod val="75000"/>
                </a:schemeClr>
              </a:solidFill>
              <a:latin typeface="Cambria" pitchFamily="18" charset="0"/>
            </a:endParaRPr>
          </a:p>
          <a:p>
            <a:pPr marL="585216" indent="-457200">
              <a:buClr>
                <a:schemeClr val="tx2">
                  <a:lumMod val="75000"/>
                </a:schemeClr>
              </a:buClr>
              <a:buFont typeface="+mj-lt"/>
              <a:buAutoNum type="arabicPeriod"/>
            </a:pPr>
            <a:r>
              <a:rPr lang="ru-RU" sz="2400" b="1" dirty="0" smtClean="0">
                <a:solidFill>
                  <a:schemeClr val="tx2">
                    <a:lumMod val="75000"/>
                  </a:schemeClr>
                </a:solidFill>
                <a:latin typeface="Cambria" pitchFamily="18" charset="0"/>
                <a:hlinkClick r:id="rId12" action="ppaction://hlinksldjump"/>
              </a:rPr>
              <a:t>Право на труд.</a:t>
            </a:r>
            <a:endParaRPr lang="ru-RU" sz="2400" b="1" dirty="0" smtClean="0">
              <a:solidFill>
                <a:schemeClr val="tx2">
                  <a:lumMod val="75000"/>
                </a:schemeClr>
              </a:solidFill>
              <a:latin typeface="Cambria" pitchFamily="18" charset="0"/>
            </a:endParaRPr>
          </a:p>
          <a:p>
            <a:pPr marL="585216" indent="-457200">
              <a:buClr>
                <a:schemeClr val="tx2">
                  <a:lumMod val="75000"/>
                </a:schemeClr>
              </a:buClr>
              <a:buFont typeface="+mj-lt"/>
              <a:buAutoNum type="arabicPeriod"/>
            </a:pPr>
            <a:r>
              <a:rPr lang="ru-RU" sz="2400" b="1" dirty="0" smtClean="0">
                <a:solidFill>
                  <a:schemeClr val="tx2">
                    <a:lumMod val="75000"/>
                  </a:schemeClr>
                </a:solidFill>
                <a:latin typeface="Cambria" pitchFamily="18" charset="0"/>
                <a:hlinkClick r:id="rId13" action="ppaction://hlinksldjump"/>
              </a:rPr>
              <a:t>Право на жилье.</a:t>
            </a:r>
            <a:endParaRPr lang="ru-RU" sz="2400" b="1" dirty="0" smtClean="0">
              <a:solidFill>
                <a:schemeClr val="tx2">
                  <a:lumMod val="75000"/>
                </a:schemeClr>
              </a:solidFill>
              <a:latin typeface="Cambria" pitchFamily="18" charset="0"/>
            </a:endParaRPr>
          </a:p>
          <a:p>
            <a:pPr marL="402336" lvl="1" indent="0">
              <a:buClr>
                <a:schemeClr val="tx2">
                  <a:lumMod val="75000"/>
                </a:schemeClr>
              </a:buClr>
              <a:buNone/>
            </a:pPr>
            <a:endParaRPr lang="ru-RU" sz="2400" b="1" dirty="0" smtClean="0">
              <a:solidFill>
                <a:schemeClr val="tx2">
                  <a:lumMod val="75000"/>
                </a:schemeClr>
              </a:solidFill>
              <a:latin typeface="Cambria" pitchFamily="18" charset="0"/>
            </a:endParaRPr>
          </a:p>
          <a:p>
            <a:pPr marL="596646" indent="-514350">
              <a:buClr>
                <a:schemeClr val="tx2">
                  <a:lumMod val="75000"/>
                </a:schemeClr>
              </a:buClr>
              <a:buFont typeface="+mj-lt"/>
              <a:buAutoNum type="arabicPeriod"/>
            </a:pPr>
            <a:endParaRPr lang="ru-RU" sz="2800" b="1" dirty="0">
              <a:solidFill>
                <a:schemeClr val="tx2">
                  <a:lumMod val="75000"/>
                </a:schemeClr>
              </a:solidFill>
              <a:latin typeface="Cambria" pitchFamily="18" charset="0"/>
            </a:endParaRPr>
          </a:p>
        </p:txBody>
      </p:sp>
    </p:spTree>
    <p:extLst>
      <p:ext uri="{BB962C8B-B14F-4D97-AF65-F5344CB8AC3E}">
        <p14:creationId xmlns="" xmlns:p14="http://schemas.microsoft.com/office/powerpoint/2010/main" val="1620048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par>
                                <p:cTn id="8" presetID="13"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plus(in)">
                                      <p:cBhvr>
                                        <p:cTn id="10" dur="2000"/>
                                        <p:tgtEl>
                                          <p:spTgt spid="3">
                                            <p:txEl>
                                              <p:pRg st="0" end="0"/>
                                            </p:txEl>
                                          </p:spTgt>
                                        </p:tgtEl>
                                      </p:cBhvr>
                                    </p:animEffect>
                                  </p:childTnLst>
                                </p:cTn>
                              </p:par>
                              <p:par>
                                <p:cTn id="11" presetID="13" presetClass="entr" presetSubtype="1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plus(in)">
                                      <p:cBhvr>
                                        <p:cTn id="13" dur="2000"/>
                                        <p:tgtEl>
                                          <p:spTgt spid="3">
                                            <p:txEl>
                                              <p:pRg st="1" end="1"/>
                                            </p:txEl>
                                          </p:spTgt>
                                        </p:tgtEl>
                                      </p:cBhvr>
                                    </p:animEffect>
                                  </p:childTnLst>
                                </p:cTn>
                              </p:par>
                              <p:par>
                                <p:cTn id="14" presetID="13" presetClass="entr" presetSubtype="1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plus(in)">
                                      <p:cBhvr>
                                        <p:cTn id="16" dur="2000"/>
                                        <p:tgtEl>
                                          <p:spTgt spid="3">
                                            <p:txEl>
                                              <p:pRg st="2" end="2"/>
                                            </p:txEl>
                                          </p:spTgt>
                                        </p:tgtEl>
                                      </p:cBhvr>
                                    </p:animEffect>
                                  </p:childTnLst>
                                </p:cTn>
                              </p:par>
                              <p:par>
                                <p:cTn id="17" presetID="1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plus(in)">
                                      <p:cBhvr>
                                        <p:cTn id="19" dur="2000"/>
                                        <p:tgtEl>
                                          <p:spTgt spid="3">
                                            <p:txEl>
                                              <p:pRg st="3" end="3"/>
                                            </p:txEl>
                                          </p:spTgt>
                                        </p:tgtEl>
                                      </p:cBhvr>
                                    </p:animEffect>
                                  </p:childTnLst>
                                </p:cTn>
                              </p:par>
                              <p:par>
                                <p:cTn id="20" presetID="13"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plus(in)">
                                      <p:cBhvr>
                                        <p:cTn id="22" dur="2000"/>
                                        <p:tgtEl>
                                          <p:spTgt spid="3">
                                            <p:txEl>
                                              <p:pRg st="4" end="4"/>
                                            </p:txEl>
                                          </p:spTgt>
                                        </p:tgtEl>
                                      </p:cBhvr>
                                    </p:animEffect>
                                  </p:childTnLst>
                                </p:cTn>
                              </p:par>
                              <p:par>
                                <p:cTn id="23" presetID="13" presetClass="entr" presetSubtype="16"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plus(in)">
                                      <p:cBhvr>
                                        <p:cTn id="25" dur="2000"/>
                                        <p:tgtEl>
                                          <p:spTgt spid="3">
                                            <p:txEl>
                                              <p:pRg st="5" end="5"/>
                                            </p:txEl>
                                          </p:spTgt>
                                        </p:tgtEl>
                                      </p:cBhvr>
                                    </p:animEffect>
                                  </p:childTnLst>
                                </p:cTn>
                              </p:par>
                              <p:par>
                                <p:cTn id="26" presetID="13" presetClass="entr" presetSubtype="16"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plus(in)">
                                      <p:cBhvr>
                                        <p:cTn id="28" dur="2000"/>
                                        <p:tgtEl>
                                          <p:spTgt spid="3">
                                            <p:txEl>
                                              <p:pRg st="6" end="6"/>
                                            </p:txEl>
                                          </p:spTgt>
                                        </p:tgtEl>
                                      </p:cBhvr>
                                    </p:animEffect>
                                  </p:childTnLst>
                                </p:cTn>
                              </p:par>
                              <p:par>
                                <p:cTn id="29" presetID="13" presetClass="entr" presetSubtype="16"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plus(in)">
                                      <p:cBhvr>
                                        <p:cTn id="31" dur="2000"/>
                                        <p:tgtEl>
                                          <p:spTgt spid="3">
                                            <p:txEl>
                                              <p:pRg st="7" end="7"/>
                                            </p:txEl>
                                          </p:spTgt>
                                        </p:tgtEl>
                                      </p:cBhvr>
                                    </p:animEffect>
                                  </p:childTnLst>
                                </p:cTn>
                              </p:par>
                              <p:par>
                                <p:cTn id="32" presetID="13" presetClass="entr" presetSubtype="16"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plus(in)">
                                      <p:cBhvr>
                                        <p:cTn id="34" dur="2000"/>
                                        <p:tgtEl>
                                          <p:spTgt spid="3">
                                            <p:txEl>
                                              <p:pRg st="8" end="8"/>
                                            </p:txEl>
                                          </p:spTgt>
                                        </p:tgtEl>
                                      </p:cBhvr>
                                    </p:animEffect>
                                  </p:childTnLst>
                                </p:cTn>
                              </p:par>
                              <p:par>
                                <p:cTn id="35" presetID="13" presetClass="entr" presetSubtype="16"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plus(in)">
                                      <p:cBhvr>
                                        <p:cTn id="37" dur="2000"/>
                                        <p:tgtEl>
                                          <p:spTgt spid="3">
                                            <p:txEl>
                                              <p:pRg st="9" end="9"/>
                                            </p:txEl>
                                          </p:spTgt>
                                        </p:tgtEl>
                                      </p:cBhvr>
                                    </p:animEffect>
                                  </p:childTnLst>
                                </p:cTn>
                              </p:par>
                              <p:par>
                                <p:cTn id="38" presetID="13" presetClass="entr" presetSubtype="16" fill="hold" nodeType="withEffect">
                                  <p:stCondLst>
                                    <p:cond delay="0"/>
                                  </p:stCondLst>
                                  <p:childTnLst>
                                    <p:set>
                                      <p:cBhvr>
                                        <p:cTn id="39" dur="1" fill="hold">
                                          <p:stCondLst>
                                            <p:cond delay="0"/>
                                          </p:stCondLst>
                                        </p:cTn>
                                        <p:tgtEl>
                                          <p:spTgt spid="3">
                                            <p:txEl>
                                              <p:pRg st="10" end="10"/>
                                            </p:txEl>
                                          </p:spTgt>
                                        </p:tgtEl>
                                        <p:attrNameLst>
                                          <p:attrName>style.visibility</p:attrName>
                                        </p:attrNameLst>
                                      </p:cBhvr>
                                      <p:to>
                                        <p:strVal val="visible"/>
                                      </p:to>
                                    </p:set>
                                    <p:animEffect transition="in" filter="plus(in)">
                                      <p:cBhvr>
                                        <p:cTn id="40" dur="2000"/>
                                        <p:tgtEl>
                                          <p:spTgt spid="3">
                                            <p:txEl>
                                              <p:pRg st="10" end="10"/>
                                            </p:txEl>
                                          </p:spTgt>
                                        </p:tgtEl>
                                      </p:cBhvr>
                                    </p:animEffect>
                                  </p:childTnLst>
                                </p:cTn>
                              </p:par>
                              <p:par>
                                <p:cTn id="41" presetID="13" presetClass="entr" presetSubtype="16" fill="hold" nodeType="withEffect">
                                  <p:stCondLst>
                                    <p:cond delay="0"/>
                                  </p:stCondLst>
                                  <p:childTnLst>
                                    <p:set>
                                      <p:cBhvr>
                                        <p:cTn id="42" dur="1" fill="hold">
                                          <p:stCondLst>
                                            <p:cond delay="0"/>
                                          </p:stCondLst>
                                        </p:cTn>
                                        <p:tgtEl>
                                          <p:spTgt spid="3">
                                            <p:txEl>
                                              <p:pRg st="11" end="11"/>
                                            </p:txEl>
                                          </p:spTgt>
                                        </p:tgtEl>
                                        <p:attrNameLst>
                                          <p:attrName>style.visibility</p:attrName>
                                        </p:attrNameLst>
                                      </p:cBhvr>
                                      <p:to>
                                        <p:strVal val="visible"/>
                                      </p:to>
                                    </p:set>
                                    <p:animEffect transition="in" filter="plus(in)">
                                      <p:cBhvr>
                                        <p:cTn id="43" dur="20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856984" cy="6624736"/>
          </a:xfrm>
        </p:spPr>
        <p:txBody>
          <a:bodyPr>
            <a:noAutofit/>
          </a:bodyPr>
          <a:lstStyle/>
          <a:p>
            <a:pPr marL="82296" indent="457200" algn="just">
              <a:buNone/>
            </a:pPr>
            <a:r>
              <a:rPr lang="ru-RU" sz="1800" dirty="0">
                <a:latin typeface="Cambria" panose="02040503050406030204" pitchFamily="18" charset="0"/>
              </a:rPr>
              <a:t>Выпускники всех типов образовательных учреждений, приезжающие в эти образовательные учреждения в каникулярное время, выходные и праздничные дни, могут зачисляться на бесплатное питание и проживание на период своего пребывания в данном образовательном </a:t>
            </a:r>
            <a:r>
              <a:rPr lang="ru-RU" sz="1800" dirty="0" smtClean="0">
                <a:latin typeface="Cambria" panose="02040503050406030204" pitchFamily="18" charset="0"/>
              </a:rPr>
              <a:t>учреждении.</a:t>
            </a:r>
          </a:p>
          <a:p>
            <a:pPr marL="82296" indent="457200" algn="just">
              <a:buNone/>
            </a:pPr>
            <a:r>
              <a:rPr lang="ru-RU" sz="1800" dirty="0" smtClean="0">
                <a:latin typeface="Cambria" panose="02040503050406030204" pitchFamily="18" charset="0"/>
              </a:rPr>
              <a:t>Выпускники </a:t>
            </a:r>
            <a:r>
              <a:rPr lang="ru-RU" sz="1800" dirty="0">
                <a:latin typeface="Cambria" panose="02040503050406030204" pitchFamily="18" charset="0"/>
              </a:rPr>
              <a:t>образовательных учреждений, за исключением лиц, продолжающих обучение по очной форме в образовательных учреждениях профессионального образования, обеспечиваются одеждой, обувью, мягким инвентарем, оборудованием и единовременным денежным </a:t>
            </a:r>
            <a:r>
              <a:rPr lang="ru-RU" sz="1800" dirty="0" smtClean="0">
                <a:latin typeface="Cambria" panose="02040503050406030204" pitchFamily="18" charset="0"/>
              </a:rPr>
              <a:t>пособием.</a:t>
            </a:r>
          </a:p>
          <a:p>
            <a:pPr marL="82296" indent="457200" algn="just">
              <a:buNone/>
            </a:pPr>
            <a:r>
              <a:rPr lang="ru-RU" sz="1800" dirty="0" smtClean="0">
                <a:latin typeface="Cambria" panose="02040503050406030204" pitchFamily="18" charset="0"/>
              </a:rPr>
              <a:t>Выпускники </a:t>
            </a:r>
            <a:r>
              <a:rPr lang="ru-RU" sz="1800" dirty="0">
                <a:latin typeface="Cambria" panose="02040503050406030204" pitchFamily="18" charset="0"/>
              </a:rPr>
              <a:t>имеющих государственную аккредитацию образовательных учреждений, обучавшиеся за счет средств федерального бюджета, - дети-сироты и дети, оставшиеся без попечения родителей, лица из числа детей-сирот и детей, оставшихся без попечения родителей, за исключением лиц, продолжающих обучение по очной форме в имеющих государственную аккредитацию образовательных учреждениях профессионального образования, однократно обеспечиваются за счет средств образовательных учреждений, в которых они обучались и (или) содержались, воспитывались, одеждой, обувью, мягким инвентарем и оборудованием, а также единовременным денежным пособием. По желанию выпускника образовательного учреждения ему может быть выдана денежная компенсация в размере, необходимом для приобретения указанных одежды, обуви, мягкого инвентаря и оборудования, или такая компенсация может быть перечислена в качестве вклада на имя выпускника в учреждение Сберегательного банка Российской Федерации</a:t>
            </a:r>
            <a:r>
              <a:rPr lang="ru-RU" sz="1800" dirty="0" smtClean="0">
                <a:latin typeface="Cambria" panose="02040503050406030204" pitchFamily="18" charset="0"/>
              </a:rPr>
              <a:t>.</a:t>
            </a:r>
            <a:endParaRPr lang="ru-RU" sz="1800" dirty="0">
              <a:latin typeface="Cambria" panose="02040503050406030204" pitchFamily="18"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4171659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1000"/>
                                        <p:tgtEl>
                                          <p:spTgt spid="3">
                                            <p:txEl>
                                              <p:pRg st="0" end="0"/>
                                            </p:txEl>
                                          </p:spTgt>
                                        </p:tgtEl>
                                      </p:cBhvr>
                                    </p:animEffect>
                                  </p:childTnLst>
                                </p:cTn>
                              </p:par>
                              <p:par>
                                <p:cTn id="8" presetID="5"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checkerboard(across)">
                                      <p:cBhvr>
                                        <p:cTn id="10" dur="1000"/>
                                        <p:tgtEl>
                                          <p:spTgt spid="3">
                                            <p:txEl>
                                              <p:pRg st="1" end="1"/>
                                            </p:txEl>
                                          </p:spTgt>
                                        </p:tgtEl>
                                      </p:cBhvr>
                                    </p:animEffect>
                                  </p:childTnLst>
                                </p:cTn>
                              </p:par>
                              <p:par>
                                <p:cTn id="11" presetID="5"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checkerboard(across)">
                                      <p:cBhvr>
                                        <p:cTn id="13"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88640"/>
            <a:ext cx="8280920" cy="3024336"/>
          </a:xfrm>
        </p:spPr>
        <p:txBody>
          <a:bodyPr>
            <a:normAutofit fontScale="92500" lnSpcReduction="20000"/>
          </a:bodyPr>
          <a:lstStyle/>
          <a:p>
            <a:pPr marL="82296" indent="0" algn="ctr">
              <a:buNone/>
            </a:pPr>
            <a:r>
              <a:rPr lang="ru-RU" b="1" i="1" dirty="0">
                <a:solidFill>
                  <a:schemeClr val="tx2">
                    <a:lumMod val="75000"/>
                  </a:schemeClr>
                </a:solidFill>
                <a:latin typeface="Cambria" panose="02040503050406030204" pitchFamily="18" charset="0"/>
              </a:rPr>
              <a:t>Указанные гарантии  закреплены в статье 6 Федерального Закона  от 21.12.1996 № 159-ФЗ «О дополнительных гарантиях по социальной поддержке детей-сирот и детей, оставшихся без попечения родителей» и статьях 27-28 Закона Тульской области от 07.10.2009 № 1336-ЗТО            «О защите прав ребенка»</a:t>
            </a:r>
            <a:endParaRPr lang="ru-RU" i="1" dirty="0">
              <a:solidFill>
                <a:schemeClr val="tx2">
                  <a:lumMod val="75000"/>
                </a:schemeClr>
              </a:solidFill>
              <a:latin typeface="Cambria" panose="02040503050406030204" pitchFamily="18" charset="0"/>
            </a:endParaRPr>
          </a:p>
          <a:p>
            <a:pPr marL="82296" indent="0">
              <a:buNone/>
            </a:pPr>
            <a:endParaRPr lang="ru-RU" dirty="0"/>
          </a:p>
        </p:txBody>
      </p:sp>
      <p:pic>
        <p:nvPicPr>
          <p:cNvPr id="5" name="Рисунок 4"/>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699792" y="3429000"/>
            <a:ext cx="4392488" cy="2916932"/>
          </a:xfrm>
          <a:prstGeom prst="rect">
            <a:avLst/>
          </a:prstGeom>
          <a:noFill/>
          <a:ln>
            <a:noFill/>
          </a:ln>
        </p:spPr>
      </p:pic>
      <p:sp>
        <p:nvSpPr>
          <p:cNvPr id="6" name="Стрелка влево 5">
            <a:hlinkClick r:id="rId3"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891117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grpId="0"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childTnLst>
                          </p:cTn>
                        </p:par>
                        <p:par>
                          <p:cTn id="10" fill="hold">
                            <p:stCondLst>
                              <p:cond delay="1000"/>
                            </p:stCondLst>
                            <p:childTnLst>
                              <p:par>
                                <p:cTn id="11" presetID="10" presetClass="entr" presetSubtype="0" fill="hold" nodeType="after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fade">
                                      <p:cBhvr>
                                        <p:cTn id="13" dur="125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0"/>
            <a:ext cx="7498080" cy="1143000"/>
          </a:xfrm>
        </p:spPr>
        <p:txBody>
          <a:bodyPr>
            <a:normAutofit/>
          </a:bodyPr>
          <a:lstStyle/>
          <a:p>
            <a:pPr algn="ctr"/>
            <a:r>
              <a:rPr lang="ru-RU" sz="4000" b="1" dirty="0">
                <a:effectLst/>
                <a:latin typeface="Cambria" panose="02040503050406030204" pitchFamily="18" charset="0"/>
              </a:rPr>
              <a:t>ПРАВО НА </a:t>
            </a:r>
            <a:r>
              <a:rPr lang="ru-RU" sz="4000" b="1" dirty="0" smtClean="0">
                <a:effectLst/>
                <a:latin typeface="Cambria" panose="02040503050406030204" pitchFamily="18" charset="0"/>
              </a:rPr>
              <a:t>ТРУД</a:t>
            </a:r>
            <a:endParaRPr lang="ru-RU" sz="4000" dirty="0">
              <a:latin typeface="Cambria" panose="02040503050406030204" pitchFamily="18" charset="0"/>
            </a:endParaRPr>
          </a:p>
        </p:txBody>
      </p:sp>
      <p:sp>
        <p:nvSpPr>
          <p:cNvPr id="3" name="Объект 2"/>
          <p:cNvSpPr>
            <a:spLocks noGrp="1"/>
          </p:cNvSpPr>
          <p:nvPr>
            <p:ph idx="1"/>
          </p:nvPr>
        </p:nvSpPr>
        <p:spPr>
          <a:xfrm>
            <a:off x="683568" y="2750825"/>
            <a:ext cx="8352928" cy="4131840"/>
          </a:xfrm>
        </p:spPr>
        <p:txBody>
          <a:bodyPr>
            <a:normAutofit/>
          </a:bodyPr>
          <a:lstStyle/>
          <a:p>
            <a:pPr marL="82296" indent="0" algn="ctr">
              <a:buNone/>
            </a:pPr>
            <a:r>
              <a:rPr lang="ru-RU" sz="2000" b="1" dirty="0">
                <a:effectLst>
                  <a:outerShdw blurRad="38100" dist="38100" dir="2700000" algn="tl">
                    <a:srgbClr val="000000">
                      <a:alpha val="43137"/>
                    </a:srgbClr>
                  </a:outerShdw>
                </a:effectLst>
                <a:latin typeface="Cambria" panose="02040503050406030204" pitchFamily="18" charset="0"/>
              </a:rPr>
              <a:t>У тебя есть право:</a:t>
            </a:r>
          </a:p>
          <a:p>
            <a:pPr lvl="0" algn="just"/>
            <a:r>
              <a:rPr lang="ru-RU" sz="2000" dirty="0">
                <a:latin typeface="Cambria" panose="02040503050406030204" pitchFamily="18" charset="0"/>
              </a:rPr>
              <a:t>Обратиться в службу занятости, которая моет помочь тебе найти работу, дать необходимую консультацию, бесплатно направить на курсы профессиональной подготовки.</a:t>
            </a:r>
          </a:p>
          <a:p>
            <a:pPr lvl="0" algn="just"/>
            <a:r>
              <a:rPr lang="ru-RU" sz="2000" dirty="0">
                <a:latin typeface="Cambria" panose="02040503050406030204" pitchFamily="18" charset="0"/>
              </a:rPr>
              <a:t>Получать пособие по безработице в течение 6 месяцев в размере уровня средней заработной платы, сложившегося области, (если Вы ищущий работу впервые и зарегистрированный в органах государственной службы занятости в статусе безработного).</a:t>
            </a:r>
          </a:p>
          <a:p>
            <a:pPr algn="just"/>
            <a:r>
              <a:rPr lang="ru-RU" sz="2000" dirty="0">
                <a:latin typeface="Cambria" panose="02040503050406030204" pitchFamily="18" charset="0"/>
              </a:rPr>
              <a:t>Органы службы занятости в течение указанного срока осуществляют профессиональную ориентацию, профессиональную подготовку и трудоустройство лиц данной категории</a:t>
            </a:r>
            <a:r>
              <a:rPr lang="ru-RU" sz="2000" dirty="0" smtClean="0">
                <a:latin typeface="Cambria" panose="02040503050406030204" pitchFamily="18" charset="0"/>
              </a:rPr>
              <a:t>.</a:t>
            </a:r>
            <a:endParaRPr lang="ru-RU" sz="2000" dirty="0">
              <a:latin typeface="Cambria" panose="02040503050406030204" pitchFamily="18" charset="0"/>
            </a:endParaRPr>
          </a:p>
        </p:txBody>
      </p:sp>
      <p:pic>
        <p:nvPicPr>
          <p:cNvPr id="4" name="Рисунок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59832" y="908720"/>
            <a:ext cx="3352800" cy="1971675"/>
          </a:xfrm>
          <a:prstGeom prst="rect">
            <a:avLst/>
          </a:prstGeom>
          <a:noFill/>
          <a:ln>
            <a:noFill/>
          </a:ln>
        </p:spPr>
      </p:pic>
      <p:sp>
        <p:nvSpPr>
          <p:cNvPr id="6" name="Стрелка влево 5">
            <a:hlinkClick r:id="rId3"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104213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8" presetClass="entr" presetSubtype="0" accel="50000" fill="hold" grpId="0" nodeType="withEffect">
                                  <p:stCondLst>
                                    <p:cond delay="0"/>
                                  </p:stCondLst>
                                  <p:iterate type="lt">
                                    <p:tmPct val="50000"/>
                                  </p:iterate>
                                  <p:childTnLst>
                                    <p:set>
                                      <p:cBhvr>
                                        <p:cTn id="6" dur="1" fill="hold">
                                          <p:stCondLst>
                                            <p:cond delay="0"/>
                                          </p:stCondLst>
                                        </p:cTn>
                                        <p:tgtEl>
                                          <p:spTgt spid="2"/>
                                        </p:tgtEl>
                                        <p:attrNameLst>
                                          <p:attrName>style.visibility</p:attrName>
                                        </p:attrNameLst>
                                      </p:cBhvr>
                                      <p:to>
                                        <p:strVal val="visible"/>
                                      </p:to>
                                    </p:set>
                                    <p:set>
                                      <p:cBhvr>
                                        <p:cTn id="7" dur="455" fill="hold">
                                          <p:stCondLst>
                                            <p:cond delay="0"/>
                                          </p:stCondLst>
                                        </p:cTn>
                                        <p:tgtEl>
                                          <p:spTgt spid="2"/>
                                        </p:tgtEl>
                                        <p:attrNameLst>
                                          <p:attrName>style.rotation</p:attrName>
                                        </p:attrNameLst>
                                      </p:cBhvr>
                                      <p:to>
                                        <p:strVal val="-45.0"/>
                                      </p:to>
                                    </p:set>
                                    <p:anim calcmode="lin" valueType="num">
                                      <p:cBhvr>
                                        <p:cTn id="8" dur="455" fill="hold">
                                          <p:stCondLst>
                                            <p:cond delay="455"/>
                                          </p:stCondLst>
                                        </p:cTn>
                                        <p:tgtEl>
                                          <p:spTgt spid="2"/>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2"/>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2"/>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2"/>
                                        </p:tgtEl>
                                        <p:attrNameLst>
                                          <p:attrName>ppt_y</p:attrName>
                                        </p:attrNameLst>
                                      </p:cBhvr>
                                      <p:tavLst>
                                        <p:tav tm="0">
                                          <p:val>
                                            <p:strVal val="#ppt_y-(0.354*#ppt_w-0.172*#ppt_h)"/>
                                          </p:val>
                                        </p:tav>
                                        <p:tav tm="100000">
                                          <p:val>
                                            <p:strVal val="#ppt_y"/>
                                          </p:val>
                                        </p:tav>
                                      </p:tavLst>
                                    </p:anim>
                                  </p:childTnLst>
                                </p:cTn>
                              </p:par>
                            </p:childTnLst>
                          </p:cTn>
                        </p:par>
                        <p:par>
                          <p:cTn id="12" fill="hold">
                            <p:stCondLst>
                              <p:cond delay="6000"/>
                            </p:stCondLst>
                            <p:childTnLst>
                              <p:par>
                                <p:cTn id="13" presetID="31" presetClass="entr" presetSubtype="0" fill="hold" nodeType="afterEffect">
                                  <p:stCondLst>
                                    <p:cond delay="0"/>
                                  </p:stCondLst>
                                  <p:childTnLst>
                                    <p:set>
                                      <p:cBhvr>
                                        <p:cTn id="14" dur="1" fill="hold">
                                          <p:stCondLst>
                                            <p:cond delay="0"/>
                                          </p:stCondLst>
                                        </p:cTn>
                                        <p:tgtEl>
                                          <p:spTgt spid="4"/>
                                        </p:tgtEl>
                                        <p:attrNameLst>
                                          <p:attrName>style.visibility</p:attrName>
                                        </p:attrNameLst>
                                      </p:cBhvr>
                                      <p:to>
                                        <p:strVal val="visible"/>
                                      </p:to>
                                    </p:set>
                                    <p:anim calcmode="lin" valueType="num">
                                      <p:cBhvr>
                                        <p:cTn id="15" dur="1000" fill="hold"/>
                                        <p:tgtEl>
                                          <p:spTgt spid="4"/>
                                        </p:tgtEl>
                                        <p:attrNameLst>
                                          <p:attrName>ppt_w</p:attrName>
                                        </p:attrNameLst>
                                      </p:cBhvr>
                                      <p:tavLst>
                                        <p:tav tm="0">
                                          <p:val>
                                            <p:fltVal val="0"/>
                                          </p:val>
                                        </p:tav>
                                        <p:tav tm="100000">
                                          <p:val>
                                            <p:strVal val="#ppt_w"/>
                                          </p:val>
                                        </p:tav>
                                      </p:tavLst>
                                    </p:anim>
                                    <p:anim calcmode="lin" valueType="num">
                                      <p:cBhvr>
                                        <p:cTn id="16" dur="1000" fill="hold"/>
                                        <p:tgtEl>
                                          <p:spTgt spid="4"/>
                                        </p:tgtEl>
                                        <p:attrNameLst>
                                          <p:attrName>ppt_h</p:attrName>
                                        </p:attrNameLst>
                                      </p:cBhvr>
                                      <p:tavLst>
                                        <p:tav tm="0">
                                          <p:val>
                                            <p:fltVal val="0"/>
                                          </p:val>
                                        </p:tav>
                                        <p:tav tm="100000">
                                          <p:val>
                                            <p:strVal val="#ppt_h"/>
                                          </p:val>
                                        </p:tav>
                                      </p:tavLst>
                                    </p:anim>
                                    <p:anim calcmode="lin" valueType="num">
                                      <p:cBhvr>
                                        <p:cTn id="17" dur="1000" fill="hold"/>
                                        <p:tgtEl>
                                          <p:spTgt spid="4"/>
                                        </p:tgtEl>
                                        <p:attrNameLst>
                                          <p:attrName>style.rotation</p:attrName>
                                        </p:attrNameLst>
                                      </p:cBhvr>
                                      <p:tavLst>
                                        <p:tav tm="0">
                                          <p:val>
                                            <p:fltVal val="90"/>
                                          </p:val>
                                        </p:tav>
                                        <p:tav tm="100000">
                                          <p:val>
                                            <p:fltVal val="0"/>
                                          </p:val>
                                        </p:tav>
                                      </p:tavLst>
                                    </p:anim>
                                    <p:animEffect transition="in" filter="fade">
                                      <p:cBhvr>
                                        <p:cTn id="18" dur="1000"/>
                                        <p:tgtEl>
                                          <p:spTgt spid="4"/>
                                        </p:tgtEl>
                                      </p:cBhvr>
                                    </p:animEffect>
                                  </p:childTnLst>
                                </p:cTn>
                              </p:par>
                            </p:childTnLst>
                          </p:cTn>
                        </p:par>
                        <p:par>
                          <p:cTn id="19" fill="hold">
                            <p:stCondLst>
                              <p:cond delay="7000"/>
                            </p:stCondLst>
                            <p:childTnLst>
                              <p:par>
                                <p:cTn id="20" presetID="10" presetClass="entr" presetSubtype="0" fill="hold" grpId="0" nodeType="afterEffect">
                                  <p:stCondLst>
                                    <p:cond delay="0"/>
                                  </p:stCondLst>
                                  <p:childTnLst>
                                    <p:set>
                                      <p:cBhvr>
                                        <p:cTn id="21" dur="1" fill="hold">
                                          <p:stCondLst>
                                            <p:cond delay="0"/>
                                          </p:stCondLst>
                                        </p:cTn>
                                        <p:tgtEl>
                                          <p:spTgt spid="3">
                                            <p:txEl>
                                              <p:pRg st="0" end="0"/>
                                            </p:txEl>
                                          </p:spTgt>
                                        </p:tgtEl>
                                        <p:attrNameLst>
                                          <p:attrName>style.visibility</p:attrName>
                                        </p:attrNameLst>
                                      </p:cBhvr>
                                      <p:to>
                                        <p:strVal val="visible"/>
                                      </p:to>
                                    </p:set>
                                    <p:animEffect transition="in" filter="fade">
                                      <p:cBhvr>
                                        <p:cTn id="22" dur="500"/>
                                        <p:tgtEl>
                                          <p:spTgt spid="3">
                                            <p:txEl>
                                              <p:pRg st="0" end="0"/>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fade">
                                      <p:cBhvr>
                                        <p:cTn id="25" dur="500"/>
                                        <p:tgtEl>
                                          <p:spTgt spid="3">
                                            <p:txEl>
                                              <p:pRg st="1" end="1"/>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2" end="2"/>
                                            </p:txEl>
                                          </p:spTgt>
                                        </p:tgtEl>
                                        <p:attrNameLst>
                                          <p:attrName>style.visibility</p:attrName>
                                        </p:attrNameLst>
                                      </p:cBhvr>
                                      <p:to>
                                        <p:strVal val="visible"/>
                                      </p:to>
                                    </p:set>
                                    <p:animEffect transition="in" filter="fade">
                                      <p:cBhvr>
                                        <p:cTn id="28" dur="500"/>
                                        <p:tgtEl>
                                          <p:spTgt spid="3">
                                            <p:txEl>
                                              <p:pRg st="2" end="2"/>
                                            </p:txEl>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Effect transition="in" filter="fade">
                                      <p:cBhvr>
                                        <p:cTn id="31"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16632"/>
            <a:ext cx="8352928" cy="6766033"/>
          </a:xfrm>
        </p:spPr>
        <p:txBody>
          <a:bodyPr>
            <a:normAutofit/>
          </a:bodyPr>
          <a:lstStyle/>
          <a:p>
            <a:pPr marL="82296" indent="0" algn="ctr">
              <a:buNone/>
            </a:pPr>
            <a:r>
              <a:rPr lang="ru-RU" sz="2000" b="1" dirty="0">
                <a:effectLst>
                  <a:outerShdw blurRad="38100" dist="38100" dir="2700000" algn="tl">
                    <a:srgbClr val="000000">
                      <a:alpha val="43137"/>
                    </a:srgbClr>
                  </a:outerShdw>
                </a:effectLst>
                <a:latin typeface="Cambria" panose="02040503050406030204" pitchFamily="18" charset="0"/>
              </a:rPr>
              <a:t>У тебя есть право:</a:t>
            </a:r>
          </a:p>
          <a:p>
            <a:pPr lvl="0" algn="just"/>
            <a:r>
              <a:rPr lang="ru-RU" sz="2000" dirty="0" smtClean="0">
                <a:latin typeface="Cambria" panose="02040503050406030204" pitchFamily="18" charset="0"/>
              </a:rPr>
              <a:t>На </a:t>
            </a:r>
            <a:r>
              <a:rPr lang="ru-RU" sz="2000" dirty="0">
                <a:latin typeface="Cambria" panose="02040503050406030204" pitchFamily="18" charset="0"/>
              </a:rPr>
              <a:t>оплачиваемый отпуск. Если в трудовом договоре не прописано особых условий, у тебя есть право на оплачиваемый отпуск в размере 28 дней, а также на отдых в выходные и праздничные дни.</a:t>
            </a:r>
          </a:p>
          <a:p>
            <a:pPr lvl="0" algn="just"/>
            <a:r>
              <a:rPr lang="ru-RU" sz="2000" dirty="0" smtClean="0">
                <a:latin typeface="Cambria" panose="02040503050406030204" pitchFamily="18" charset="0"/>
              </a:rPr>
              <a:t>На </a:t>
            </a:r>
            <a:r>
              <a:rPr lang="ru-RU" sz="2000" dirty="0">
                <a:latin typeface="Cambria" panose="02040503050406030204" pitchFamily="18" charset="0"/>
              </a:rPr>
              <a:t>частичную оплату больничных листов, если ты заболел. Размер компенсации по больничному листу зависит от стажа работы – чем он больше, тем размер выше</a:t>
            </a:r>
            <a:r>
              <a:rPr lang="ru-RU" sz="2000" dirty="0" smtClean="0">
                <a:latin typeface="Cambria" panose="02040503050406030204" pitchFamily="18" charset="0"/>
              </a:rPr>
              <a:t>.</a:t>
            </a:r>
          </a:p>
          <a:p>
            <a:pPr marL="82296" lvl="0" indent="0" algn="just">
              <a:buNone/>
            </a:pPr>
            <a:r>
              <a:rPr lang="ru-RU" sz="2000" dirty="0">
                <a:latin typeface="Cambria" panose="02040503050406030204" pitchFamily="18" charset="0"/>
              </a:rPr>
              <a:t>В соответствии с законодательством работникам - детям-сиротам и детям, оставшимся без попечения родителей, лицам из числа детей-сирот и детей, оставшихся без попечения родителей, высвобождаемым из организаций в связи с их ликвидацией, сокращением численности или штата, работодатели (их правопреемники) обязаны обеспечить за счет собственных средств необходимое профессиональное обучение с последующим их трудоустройством в данной </a:t>
            </a:r>
            <a:r>
              <a:rPr lang="ru-RU" sz="2000" dirty="0" smtClean="0">
                <a:latin typeface="Cambria" panose="02040503050406030204" pitchFamily="18" charset="0"/>
              </a:rPr>
              <a:t>или другой организациях.</a:t>
            </a:r>
          </a:p>
          <a:p>
            <a:pPr marL="82296" lvl="0" indent="0" algn="just">
              <a:buNone/>
            </a:pPr>
            <a:endParaRPr lang="ru-RU" sz="2000" dirty="0" smtClean="0">
              <a:latin typeface="Cambria" panose="02040503050406030204" pitchFamily="18" charset="0"/>
            </a:endParaRPr>
          </a:p>
          <a:p>
            <a:pPr marL="82296" indent="0" algn="ctr">
              <a:buNone/>
            </a:pPr>
            <a:r>
              <a:rPr lang="ru-RU" sz="2000" b="1" dirty="0">
                <a:solidFill>
                  <a:srgbClr val="FF0000"/>
                </a:solidFill>
                <a:latin typeface="Cambria" panose="02040503050406030204" pitchFamily="18" charset="0"/>
              </a:rPr>
              <a:t>Указанные гарантии закреплены в Трудовом кодексе Российской Федерации и статье 9 Федерального Закона  от 21.12.1996 № 159-ФЗ «О дополнительных гарантиях по социальной поддержке детей-сирот и детей, оставшихся без попечения родителей» </a:t>
            </a:r>
            <a:endParaRPr lang="ru-RU" sz="2000" dirty="0">
              <a:solidFill>
                <a:srgbClr val="FF0000"/>
              </a:solidFill>
              <a:latin typeface="Cambria" panose="02040503050406030204" pitchFamily="18" charset="0"/>
            </a:endParaRPr>
          </a:p>
          <a:p>
            <a:pPr marL="82296" lvl="0" indent="0" algn="just">
              <a:buNone/>
            </a:pPr>
            <a:endParaRPr lang="ru-RU" sz="2000" dirty="0">
              <a:latin typeface="Cambria" panose="02040503050406030204" pitchFamily="18"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374784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25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25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25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25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25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250"/>
                                        <p:tgtEl>
                                          <p:spTgt spid="3">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25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8" dur="125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9" dur="1250"/>
                                        <p:tgtEl>
                                          <p:spTgt spid="3">
                                            <p:txEl>
                                              <p:pRg st="2" end="2"/>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25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3" dur="125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4" dur="1250"/>
                                        <p:tgtEl>
                                          <p:spTgt spid="3">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 calcmode="lin" valueType="num">
                                      <p:cBhvr>
                                        <p:cTn id="27" dur="125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28" dur="125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29" dur="125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15616" y="-13063"/>
            <a:ext cx="7498080" cy="1143000"/>
          </a:xfrm>
        </p:spPr>
        <p:txBody>
          <a:bodyPr/>
          <a:lstStyle/>
          <a:p>
            <a:pPr algn="ctr"/>
            <a:r>
              <a:rPr lang="ru-RU" b="1" dirty="0" smtClean="0">
                <a:latin typeface="Cambria" panose="02040503050406030204" pitchFamily="18" charset="0"/>
              </a:rPr>
              <a:t>Право на жилье </a:t>
            </a:r>
            <a:endParaRPr lang="ru-RU" b="1" dirty="0">
              <a:latin typeface="Cambria" panose="02040503050406030204" pitchFamily="18" charset="0"/>
            </a:endParaRPr>
          </a:p>
        </p:txBody>
      </p:sp>
      <p:sp>
        <p:nvSpPr>
          <p:cNvPr id="3" name="Объект 2"/>
          <p:cNvSpPr>
            <a:spLocks noGrp="1"/>
          </p:cNvSpPr>
          <p:nvPr>
            <p:ph idx="1"/>
          </p:nvPr>
        </p:nvSpPr>
        <p:spPr>
          <a:xfrm>
            <a:off x="467544" y="980728"/>
            <a:ext cx="8676456" cy="2880320"/>
          </a:xfrm>
        </p:spPr>
        <p:txBody>
          <a:bodyPr>
            <a:normAutofit fontScale="85000" lnSpcReduction="10000"/>
          </a:bodyPr>
          <a:lstStyle/>
          <a:p>
            <a:pPr marL="82296" indent="0" algn="ctr">
              <a:buNone/>
            </a:pPr>
            <a:r>
              <a:rPr lang="ru-RU" sz="2800" b="1" dirty="0">
                <a:solidFill>
                  <a:srgbClr val="FF0000"/>
                </a:solidFill>
                <a:latin typeface="Cambria" panose="02040503050406030204" pitchFamily="18" charset="0"/>
              </a:rPr>
              <a:t>ПОМНИ!</a:t>
            </a:r>
            <a:endParaRPr lang="ru-RU" sz="2800" dirty="0">
              <a:solidFill>
                <a:srgbClr val="FF0000"/>
              </a:solidFill>
              <a:latin typeface="Cambria" panose="02040503050406030204" pitchFamily="18" charset="0"/>
            </a:endParaRPr>
          </a:p>
          <a:p>
            <a:pPr marL="82296" indent="0" algn="ctr">
              <a:buNone/>
            </a:pPr>
            <a:r>
              <a:rPr lang="ru-RU" sz="2800" dirty="0">
                <a:latin typeface="Cambria" panose="02040503050406030204" pitchFamily="18" charset="0"/>
              </a:rPr>
              <a:t>Если ты не являешь нанимателем жилого помещения по договору социального найма либо собственником жилого помещения, а также если проживание в ранее занимаемых жилых помещениях  в соответствии с требованиями законодательства признается невозможным </a:t>
            </a:r>
            <a:r>
              <a:rPr lang="ru-RU" sz="2800" b="1" dirty="0">
                <a:latin typeface="Cambria" panose="02040503050406030204" pitchFamily="18" charset="0"/>
              </a:rPr>
              <a:t>ты имеешь право на однократное представление благоустроенного жилого помещения</a:t>
            </a:r>
            <a:r>
              <a:rPr lang="ru-RU" sz="2800" b="1" dirty="0" smtClean="0">
                <a:latin typeface="Cambria" panose="02040503050406030204" pitchFamily="18" charset="0"/>
              </a:rPr>
              <a:t>.</a:t>
            </a:r>
            <a:endParaRPr lang="ru-RU" sz="2800" dirty="0">
              <a:latin typeface="Cambria" panose="02040503050406030204" pitchFamily="18" charset="0"/>
            </a:endParaRPr>
          </a:p>
        </p:txBody>
      </p:sp>
      <p:pic>
        <p:nvPicPr>
          <p:cNvPr id="4" name="Рисунок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131840" y="3861049"/>
            <a:ext cx="3397920" cy="2514034"/>
          </a:xfrm>
          <a:prstGeom prst="rect">
            <a:avLst/>
          </a:prstGeom>
          <a:noFill/>
          <a:ln>
            <a:noFill/>
          </a:ln>
        </p:spPr>
      </p:pic>
      <p:sp>
        <p:nvSpPr>
          <p:cNvPr id="6" name="Стрелка влево 5">
            <a:hlinkClick r:id="rId3"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193044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6"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80">
                                          <p:stCondLst>
                                            <p:cond delay="0"/>
                                          </p:stCondLst>
                                        </p:cTn>
                                        <p:tgtEl>
                                          <p:spTgt spid="2"/>
                                        </p:tgtEl>
                                      </p:cBhvr>
                                    </p:animEffect>
                                    <p:anim calcmode="lin" valueType="num">
                                      <p:cBhvr>
                                        <p:cTn id="8" dur="1822" tmFilter="0,0; 0.14,0.36; 0.43,0.73; 0.71,0.91; 1.0,1.0">
                                          <p:stCondLst>
                                            <p:cond delay="0"/>
                                          </p:stCondLst>
                                        </p:cTn>
                                        <p:tgtEl>
                                          <p:spTgt spid="2"/>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2"/>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2"/>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2"/>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2"/>
                                        </p:tgtEl>
                                        <p:attrNameLst>
                                          <p:attrName>ppt_y</p:attrName>
                                        </p:attrNameLst>
                                      </p:cBhvr>
                                      <p:tavLst>
                                        <p:tav tm="0" fmla="#ppt_y-sin(pi*$)/81">
                                          <p:val>
                                            <p:fltVal val="0"/>
                                          </p:val>
                                        </p:tav>
                                        <p:tav tm="100000">
                                          <p:val>
                                            <p:fltVal val="1"/>
                                          </p:val>
                                        </p:tav>
                                      </p:tavLst>
                                    </p:anim>
                                    <p:animScale>
                                      <p:cBhvr>
                                        <p:cTn id="13" dur="26">
                                          <p:stCondLst>
                                            <p:cond delay="650"/>
                                          </p:stCondLst>
                                        </p:cTn>
                                        <p:tgtEl>
                                          <p:spTgt spid="2"/>
                                        </p:tgtEl>
                                      </p:cBhvr>
                                      <p:to x="100000" y="60000"/>
                                    </p:animScale>
                                    <p:animScale>
                                      <p:cBhvr>
                                        <p:cTn id="14" dur="166" decel="50000">
                                          <p:stCondLst>
                                            <p:cond delay="676"/>
                                          </p:stCondLst>
                                        </p:cTn>
                                        <p:tgtEl>
                                          <p:spTgt spid="2"/>
                                        </p:tgtEl>
                                      </p:cBhvr>
                                      <p:to x="100000" y="100000"/>
                                    </p:animScale>
                                    <p:animScale>
                                      <p:cBhvr>
                                        <p:cTn id="15" dur="26">
                                          <p:stCondLst>
                                            <p:cond delay="1312"/>
                                          </p:stCondLst>
                                        </p:cTn>
                                        <p:tgtEl>
                                          <p:spTgt spid="2"/>
                                        </p:tgtEl>
                                      </p:cBhvr>
                                      <p:to x="100000" y="80000"/>
                                    </p:animScale>
                                    <p:animScale>
                                      <p:cBhvr>
                                        <p:cTn id="16" dur="166" decel="50000">
                                          <p:stCondLst>
                                            <p:cond delay="1338"/>
                                          </p:stCondLst>
                                        </p:cTn>
                                        <p:tgtEl>
                                          <p:spTgt spid="2"/>
                                        </p:tgtEl>
                                      </p:cBhvr>
                                      <p:to x="100000" y="100000"/>
                                    </p:animScale>
                                    <p:animScale>
                                      <p:cBhvr>
                                        <p:cTn id="17" dur="26">
                                          <p:stCondLst>
                                            <p:cond delay="1642"/>
                                          </p:stCondLst>
                                        </p:cTn>
                                        <p:tgtEl>
                                          <p:spTgt spid="2"/>
                                        </p:tgtEl>
                                      </p:cBhvr>
                                      <p:to x="100000" y="90000"/>
                                    </p:animScale>
                                    <p:animScale>
                                      <p:cBhvr>
                                        <p:cTn id="18" dur="166" decel="50000">
                                          <p:stCondLst>
                                            <p:cond delay="1668"/>
                                          </p:stCondLst>
                                        </p:cTn>
                                        <p:tgtEl>
                                          <p:spTgt spid="2"/>
                                        </p:tgtEl>
                                      </p:cBhvr>
                                      <p:to x="100000" y="100000"/>
                                    </p:animScale>
                                    <p:animScale>
                                      <p:cBhvr>
                                        <p:cTn id="19" dur="26">
                                          <p:stCondLst>
                                            <p:cond delay="1808"/>
                                          </p:stCondLst>
                                        </p:cTn>
                                        <p:tgtEl>
                                          <p:spTgt spid="2"/>
                                        </p:tgtEl>
                                      </p:cBhvr>
                                      <p:to x="100000" y="95000"/>
                                    </p:animScale>
                                    <p:animScale>
                                      <p:cBhvr>
                                        <p:cTn id="20" dur="166" decel="50000">
                                          <p:stCondLst>
                                            <p:cond delay="1834"/>
                                          </p:stCondLst>
                                        </p:cTn>
                                        <p:tgtEl>
                                          <p:spTgt spid="2"/>
                                        </p:tgtEl>
                                      </p:cBhvr>
                                      <p:to x="100000" y="100000"/>
                                    </p:animScale>
                                  </p:childTnLst>
                                </p:cTn>
                              </p:par>
                            </p:childTnLst>
                          </p:cTn>
                        </p:par>
                        <p:par>
                          <p:cTn id="21" fill="hold">
                            <p:stCondLst>
                              <p:cond delay="2000"/>
                            </p:stCondLst>
                            <p:childTnLst>
                              <p:par>
                                <p:cTn id="22" presetID="42" presetClass="entr" presetSubtype="0" fill="hold" nodeType="afterEffect">
                                  <p:stCondLst>
                                    <p:cond delay="0"/>
                                  </p:stCondLst>
                                  <p:childTnLst>
                                    <p:set>
                                      <p:cBhvr>
                                        <p:cTn id="23" dur="1" fill="hold">
                                          <p:stCondLst>
                                            <p:cond delay="0"/>
                                          </p:stCondLst>
                                        </p:cTn>
                                        <p:tgtEl>
                                          <p:spTgt spid="3">
                                            <p:txEl>
                                              <p:pRg st="0" end="0"/>
                                            </p:txEl>
                                          </p:spTgt>
                                        </p:tgtEl>
                                        <p:attrNameLst>
                                          <p:attrName>style.visibility</p:attrName>
                                        </p:attrNameLst>
                                      </p:cBhvr>
                                      <p:to>
                                        <p:strVal val="visible"/>
                                      </p:to>
                                    </p:set>
                                    <p:animEffect transition="in" filter="fade">
                                      <p:cBhvr>
                                        <p:cTn id="24" dur="1000"/>
                                        <p:tgtEl>
                                          <p:spTgt spid="3">
                                            <p:txEl>
                                              <p:pRg st="0" end="0"/>
                                            </p:txEl>
                                          </p:spTgt>
                                        </p:tgtEl>
                                      </p:cBhvr>
                                    </p:animEffect>
                                    <p:anim calcmode="lin" valueType="num">
                                      <p:cBhvr>
                                        <p:cTn id="25"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42" presetClass="entr" presetSubtype="0" fill="hold" nodeType="afterEffect">
                                  <p:stCondLst>
                                    <p:cond delay="0"/>
                                  </p:stCondLst>
                                  <p:childTnLst>
                                    <p:set>
                                      <p:cBhvr>
                                        <p:cTn id="29" dur="1" fill="hold">
                                          <p:stCondLst>
                                            <p:cond delay="0"/>
                                          </p:stCondLst>
                                        </p:cTn>
                                        <p:tgtEl>
                                          <p:spTgt spid="3">
                                            <p:txEl>
                                              <p:pRg st="1" end="1"/>
                                            </p:txEl>
                                          </p:spTgt>
                                        </p:tgtEl>
                                        <p:attrNameLst>
                                          <p:attrName>style.visibility</p:attrName>
                                        </p:attrNameLst>
                                      </p:cBhvr>
                                      <p:to>
                                        <p:strVal val="visible"/>
                                      </p:to>
                                    </p:set>
                                    <p:animEffect transition="in" filter="fade">
                                      <p:cBhvr>
                                        <p:cTn id="30" dur="1000"/>
                                        <p:tgtEl>
                                          <p:spTgt spid="3">
                                            <p:txEl>
                                              <p:pRg st="1" end="1"/>
                                            </p:txEl>
                                          </p:spTgt>
                                        </p:tgtEl>
                                      </p:cBhvr>
                                    </p:animEffect>
                                    <p:anim calcmode="lin" valueType="num">
                                      <p:cBhvr>
                                        <p:cTn id="3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3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16" presetClass="entr" presetSubtype="21" fill="hold" nodeType="afterEffect">
                                  <p:stCondLst>
                                    <p:cond delay="0"/>
                                  </p:stCondLst>
                                  <p:childTnLst>
                                    <p:set>
                                      <p:cBhvr>
                                        <p:cTn id="35" dur="1" fill="hold">
                                          <p:stCondLst>
                                            <p:cond delay="0"/>
                                          </p:stCondLst>
                                        </p:cTn>
                                        <p:tgtEl>
                                          <p:spTgt spid="4"/>
                                        </p:tgtEl>
                                        <p:attrNameLst>
                                          <p:attrName>style.visibility</p:attrName>
                                        </p:attrNameLst>
                                      </p:cBhvr>
                                      <p:to>
                                        <p:strVal val="visible"/>
                                      </p:to>
                                    </p:set>
                                    <p:animEffect transition="in" filter="barn(inVertical)">
                                      <p:cBhvr>
                                        <p:cTn id="36" dur="1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16632"/>
            <a:ext cx="8280920" cy="6552728"/>
          </a:xfrm>
        </p:spPr>
        <p:txBody>
          <a:bodyPr>
            <a:normAutofit/>
          </a:bodyPr>
          <a:lstStyle/>
          <a:p>
            <a:pPr marL="82296" indent="457200" algn="just">
              <a:buNone/>
            </a:pPr>
            <a:r>
              <a:rPr lang="ru-RU" sz="2400" dirty="0">
                <a:latin typeface="Cambria" panose="02040503050406030204" pitchFamily="18" charset="0"/>
              </a:rPr>
              <a:t>Проживание детей-сирот и детей, оставшихся без попечения родителей, лиц из их числа в ранее занимаемых жилых помещениях, нанимателями или членами семей нанимателей по договорам социального найма либо собственниками которых они являются, признается невозможным, если это противоречит интересам указанных лиц в связи с наличием одного из следующих обстоятельств</a:t>
            </a:r>
            <a:r>
              <a:rPr lang="ru-RU" sz="2400" dirty="0" smtClean="0">
                <a:latin typeface="Cambria" panose="02040503050406030204" pitchFamily="18" charset="0"/>
              </a:rPr>
              <a:t>:</a:t>
            </a:r>
          </a:p>
          <a:p>
            <a:pPr marL="82296" indent="457200" algn="just">
              <a:buNone/>
            </a:pPr>
            <a:r>
              <a:rPr lang="ru-RU" sz="2400" dirty="0" smtClean="0">
                <a:latin typeface="Cambria" panose="02040503050406030204" pitchFamily="18" charset="0"/>
              </a:rPr>
              <a:t>1) проживание </a:t>
            </a:r>
            <a:r>
              <a:rPr lang="ru-RU" sz="2400" dirty="0">
                <a:latin typeface="Cambria" panose="02040503050406030204" pitchFamily="18" charset="0"/>
              </a:rPr>
              <a:t>на любом законном основании в таких жилых помещениях лиц</a:t>
            </a:r>
            <a:r>
              <a:rPr lang="ru-RU" sz="2400" dirty="0" smtClean="0">
                <a:latin typeface="Cambria" panose="02040503050406030204" pitchFamily="18" charset="0"/>
              </a:rPr>
              <a:t>:</a:t>
            </a:r>
            <a:endParaRPr lang="ru-RU" sz="2400" dirty="0">
              <a:latin typeface="Cambria" panose="02040503050406030204" pitchFamily="18" charset="0"/>
            </a:endParaRPr>
          </a:p>
          <a:p>
            <a:pPr marL="82296" indent="457200" algn="just">
              <a:buNone/>
            </a:pPr>
            <a:r>
              <a:rPr lang="ru-RU" sz="2400" dirty="0">
                <a:latin typeface="Cambria" panose="02040503050406030204" pitchFamily="18" charset="0"/>
              </a:rPr>
              <a:t>•	</a:t>
            </a:r>
            <a:r>
              <a:rPr lang="ru-RU" sz="2200" dirty="0">
                <a:latin typeface="Cambria" panose="02040503050406030204" pitchFamily="18" charset="0"/>
              </a:rPr>
              <a:t>лишенных родительских прав в отношении этих детей-сирот и детей, оставшихся без попечения родителей, лиц из числа детей-сирот и детей, оставшихся без попечения родителей (при наличии вступившего в законную силу решения суда об отказе в принудительном обмене жилого помещения в соответствии с частью 3 статьи 72 Жилищного кодекса Российской Федерации);</a:t>
            </a:r>
            <a:endParaRPr lang="ru-RU" sz="2200" dirty="0" smtClean="0">
              <a:latin typeface="Cambria" panose="02040503050406030204" pitchFamily="18"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4233218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2"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16632"/>
            <a:ext cx="8280920" cy="6741368"/>
          </a:xfrm>
        </p:spPr>
        <p:txBody>
          <a:bodyPr>
            <a:normAutofit fontScale="92500"/>
          </a:bodyPr>
          <a:lstStyle/>
          <a:p>
            <a:pPr marL="82296" indent="457200" algn="just">
              <a:buNone/>
            </a:pPr>
            <a:r>
              <a:rPr lang="ru-RU" sz="2400" dirty="0">
                <a:latin typeface="Cambria" panose="02040503050406030204" pitchFamily="18" charset="0"/>
              </a:rPr>
              <a:t>•	страдающих тяжелой формой хронических заболеваний в соответствии с указанным в пункте 4 части 1 статьи 51 Жилищного кодекса Российской Федерации перечнем, при которой совместное проживание с ними в одном жилом помещении невозможно;</a:t>
            </a:r>
          </a:p>
          <a:p>
            <a:pPr marL="82296" indent="457200" algn="just">
              <a:buNone/>
            </a:pPr>
            <a:r>
              <a:rPr lang="ru-RU" sz="2400" dirty="0">
                <a:latin typeface="Cambria" panose="02040503050406030204" pitchFamily="18" charset="0"/>
              </a:rPr>
              <a:t>•	 страдающих заболеваниями хроническим алкоголизмом, наркоманией, состоящих на учете в соответствующих учреждениях здравоохранения (при наличии вступившего в законную силу решения суда об отказе в их выселении либо в принудительном обмене жилого помещения по основаниям, предусмотренным федеральным законодательством);</a:t>
            </a:r>
          </a:p>
          <a:p>
            <a:pPr marL="82296" indent="457200" algn="just">
              <a:buNone/>
            </a:pPr>
            <a:r>
              <a:rPr lang="ru-RU" sz="2400" dirty="0">
                <a:latin typeface="Cambria" panose="02040503050406030204" pitchFamily="18" charset="0"/>
              </a:rPr>
              <a:t>•	не являющихся членами семей детей-сирот и детей, оставшихся без попечения родителей, лиц из числа детей-сирот и детей, оставшихся без попечения родителей (при наличии вступившего в законную силу решения суда об отказе в их выселении либо в принудительном обмене жилого помещения по основаниям, предусмотренным федеральным законодательством);</a:t>
            </a: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85796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7"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7"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16632"/>
            <a:ext cx="8280920" cy="6734390"/>
          </a:xfrm>
        </p:spPr>
        <p:txBody>
          <a:bodyPr>
            <a:normAutofit/>
          </a:bodyPr>
          <a:lstStyle/>
          <a:p>
            <a:pPr marL="82296" indent="457200" algn="just">
              <a:buNone/>
            </a:pPr>
            <a:r>
              <a:rPr lang="ru-RU" sz="2400" dirty="0">
                <a:latin typeface="Cambria" panose="02040503050406030204" pitchFamily="18" charset="0"/>
              </a:rPr>
              <a:t>2) наличие у тебя, тяжелых форм хронических заболеваний, указанных в предусмотренном пунктом 4 части 1 статьи 51 Жилищного кодекса Российской Федерации перечне, при которых совместное проживание с тобой в одном жилом помещении невозможно;</a:t>
            </a:r>
          </a:p>
          <a:p>
            <a:pPr marL="82296" indent="457200" algn="just">
              <a:buNone/>
            </a:pPr>
            <a:r>
              <a:rPr lang="ru-RU" sz="2400" dirty="0">
                <a:latin typeface="Cambria" panose="02040503050406030204" pitchFamily="18" charset="0"/>
              </a:rPr>
              <a:t>3) жилые помещения непригодны для постоянного проживания или не отвечают установленным для жилых помещений санитарным и техническим правилам и нормам;</a:t>
            </a:r>
          </a:p>
          <a:p>
            <a:pPr marL="82296" indent="457200" algn="just">
              <a:buNone/>
            </a:pPr>
            <a:r>
              <a:rPr lang="ru-RU" sz="2400" dirty="0">
                <a:latin typeface="Cambria" panose="02040503050406030204" pitchFamily="18" charset="0"/>
              </a:rPr>
              <a:t>4) общая площадь жилого помещения, приходящаяся на одно лицо, проживающее в данном жилом помещении, менее учетной нормы площади жилого помещения, в том числе, если такое уменьшение произойдет в результате Вашего вселения в данное жилое помещение;</a:t>
            </a:r>
          </a:p>
          <a:p>
            <a:pPr marL="82296" indent="457200" algn="just">
              <a:buNone/>
            </a:pPr>
            <a:r>
              <a:rPr lang="ru-RU" sz="2400" dirty="0">
                <a:latin typeface="Cambria" panose="02040503050406030204" pitchFamily="18" charset="0"/>
              </a:rPr>
              <a:t>5) иное установленное законодательством субъекта Российской Федерации обстоятельство.</a:t>
            </a:r>
          </a:p>
        </p:txBody>
      </p:sp>
      <p:sp>
        <p:nvSpPr>
          <p:cNvPr id="6" name="Стрелка влево 5">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857968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8" presetClass="entr" presetSubtype="12"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strips(downLeft)">
                                      <p:cBhvr>
                                        <p:cTn id="7" dur="1000"/>
                                        <p:tgtEl>
                                          <p:spTgt spid="3">
                                            <p:txEl>
                                              <p:pRg st="0" end="0"/>
                                            </p:txEl>
                                          </p:spTgt>
                                        </p:tgtEl>
                                      </p:cBhvr>
                                    </p:animEffect>
                                  </p:childTnLst>
                                </p:cTn>
                              </p:par>
                              <p:par>
                                <p:cTn id="8" presetID="18" presetClass="entr" presetSubtype="12"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strips(downLeft)">
                                      <p:cBhvr>
                                        <p:cTn id="10" dur="1000"/>
                                        <p:tgtEl>
                                          <p:spTgt spid="3">
                                            <p:txEl>
                                              <p:pRg st="1" end="1"/>
                                            </p:txEl>
                                          </p:spTgt>
                                        </p:tgtEl>
                                      </p:cBhvr>
                                    </p:animEffect>
                                  </p:childTnLst>
                                </p:cTn>
                              </p:par>
                              <p:par>
                                <p:cTn id="11" presetID="18" presetClass="entr" presetSubtype="12"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strips(downLeft)">
                                      <p:cBhvr>
                                        <p:cTn id="13" dur="1000"/>
                                        <p:tgtEl>
                                          <p:spTgt spid="3">
                                            <p:txEl>
                                              <p:pRg st="2" end="2"/>
                                            </p:txEl>
                                          </p:spTgt>
                                        </p:tgtEl>
                                      </p:cBhvr>
                                    </p:animEffect>
                                  </p:childTnLst>
                                </p:cTn>
                              </p:par>
                              <p:par>
                                <p:cTn id="14" presetID="18" presetClass="entr" presetSubtype="12"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strips(downLeft)">
                                      <p:cBhvr>
                                        <p:cTn id="16"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251520" y="116632"/>
            <a:ext cx="8712968" cy="6552728"/>
          </a:xfrm>
        </p:spPr>
        <p:txBody>
          <a:bodyPr>
            <a:normAutofit/>
          </a:bodyPr>
          <a:lstStyle/>
          <a:p>
            <a:pPr marL="82296" indent="0" algn="ctr">
              <a:buNone/>
            </a:pPr>
            <a:r>
              <a:rPr lang="ru-RU" sz="2400" b="1" dirty="0">
                <a:latin typeface="Cambria" panose="02040503050406030204" pitchFamily="18" charset="0"/>
              </a:rPr>
              <a:t>Для уточнения перечня документов и включения тебя в список  граждан, нуждающихся в обеспечении жилыми помещениями ты должен обратиться  в органы опеки и попечительства. </a:t>
            </a:r>
            <a:endParaRPr lang="ru-RU" sz="2400" dirty="0">
              <a:latin typeface="Cambria" panose="02040503050406030204" pitchFamily="18" charset="0"/>
            </a:endParaRPr>
          </a:p>
          <a:p>
            <a:pPr marL="82296" indent="0">
              <a:buNone/>
            </a:pPr>
            <a:endParaRPr lang="ru-RU" sz="2400" dirty="0" smtClean="0"/>
          </a:p>
          <a:p>
            <a:pPr marL="82296" indent="0">
              <a:buNone/>
            </a:pPr>
            <a:endParaRPr lang="ru-RU" sz="2400" dirty="0"/>
          </a:p>
          <a:p>
            <a:pPr marL="82296" indent="0">
              <a:buNone/>
            </a:pPr>
            <a:endParaRPr lang="ru-RU" sz="2400" dirty="0" smtClean="0"/>
          </a:p>
          <a:p>
            <a:pPr marL="82296" indent="0">
              <a:buNone/>
            </a:pPr>
            <a:endParaRPr lang="ru-RU" sz="2400" dirty="0"/>
          </a:p>
          <a:p>
            <a:pPr marL="82296" indent="0">
              <a:buNone/>
            </a:pPr>
            <a:endParaRPr lang="ru-RU" sz="2400" dirty="0" smtClean="0"/>
          </a:p>
          <a:p>
            <a:pPr marL="82296" indent="0">
              <a:buNone/>
            </a:pPr>
            <a:endParaRPr lang="ru-RU" sz="2400" dirty="0" smtClean="0"/>
          </a:p>
          <a:p>
            <a:pPr marL="82296" indent="0" algn="ctr">
              <a:buNone/>
            </a:pPr>
            <a:r>
              <a:rPr lang="ru-RU" sz="2400" b="1" dirty="0">
                <a:latin typeface="Cambria" panose="02040503050406030204" pitchFamily="18" charset="0"/>
              </a:rPr>
              <a:t>Если ты состоишь в списке детей-сирот и детей, оставшихся без попечения родителей, лиц из их числа, которые подлежат обеспечению жилыми помещениями, ты имеешь право на получение  ежемесячной денежной компенсации за наем жилого помещения (за исключением оплаты стоимости коммунальных услуг).</a:t>
            </a:r>
          </a:p>
        </p:txBody>
      </p:sp>
      <p:pic>
        <p:nvPicPr>
          <p:cNvPr id="4" name="Рисунок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987824" y="1844824"/>
            <a:ext cx="3246031" cy="2210544"/>
          </a:xfrm>
          <a:prstGeom prst="rect">
            <a:avLst/>
          </a:prstGeom>
          <a:noFill/>
          <a:ln>
            <a:noFill/>
          </a:ln>
        </p:spPr>
      </p:pic>
      <p:sp>
        <p:nvSpPr>
          <p:cNvPr id="6" name="Стрелка влево 5">
            <a:hlinkClick r:id="rId3" action="ppaction://hlinksldjump" tooltip="Содержание стр.1"/>
          </p:cNvPr>
          <p:cNvSpPr/>
          <p:nvPr/>
        </p:nvSpPr>
        <p:spPr>
          <a:xfrm>
            <a:off x="272067" y="6507342"/>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6843237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5"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5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500" fill="hold"/>
                                        <p:tgtEl>
                                          <p:spTgt spid="3">
                                            <p:txEl>
                                              <p:pRg st="0" end="0"/>
                                            </p:txEl>
                                          </p:spTgt>
                                        </p:tgtEl>
                                        <p:attrNameLst>
                                          <p:attrName>ppt_x</p:attrName>
                                        </p:attrNameLst>
                                      </p:cBhvr>
                                      <p:tavLst>
                                        <p:tav tm="0" fmla="#ppt_x+(cos(-2*pi*(1-$))*-#ppt_x-sin(-2*pi*(1-$))*(1-#ppt_y))*(1-$)">
                                          <p:val>
                                            <p:fltVal val="0"/>
                                          </p:val>
                                        </p:tav>
                                        <p:tav tm="100000">
                                          <p:val>
                                            <p:fltVal val="1"/>
                                          </p:val>
                                        </p:tav>
                                      </p:tavLst>
                                    </p:anim>
                                    <p:anim calcmode="lin" valueType="num">
                                      <p:cBhvr>
                                        <p:cTn id="10" dur="1500" fill="hold"/>
                                        <p:tgtEl>
                                          <p:spTgt spid="3">
                                            <p:txEl>
                                              <p:pRg st="0" end="0"/>
                                            </p:txEl>
                                          </p:spTgt>
                                        </p:tgtEl>
                                        <p:attrNameLst>
                                          <p:attrName>ppt_y</p:attrName>
                                        </p:attrNameLst>
                                      </p:cBhvr>
                                      <p:tavLst>
                                        <p:tav tm="0" fmla="#ppt_y+(sin(-2*pi*(1-$))*-#ppt_x+cos(-2*pi*(1-$))*(1-#ppt_y))*(1-$)">
                                          <p:val>
                                            <p:fltVal val="0"/>
                                          </p:val>
                                        </p:tav>
                                        <p:tav tm="100000">
                                          <p:val>
                                            <p:fltVal val="1"/>
                                          </p:val>
                                        </p:tav>
                                      </p:tavLst>
                                    </p:anim>
                                  </p:childTnLst>
                                </p:cTn>
                              </p:par>
                            </p:childTnLst>
                          </p:cTn>
                        </p:par>
                        <p:par>
                          <p:cTn id="11" fill="hold">
                            <p:stCondLst>
                              <p:cond delay="1500"/>
                            </p:stCondLst>
                            <p:childTnLst>
                              <p:par>
                                <p:cTn id="12" presetID="2" presetClass="entr" presetSubtype="4"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additive="base">
                                        <p:cTn id="14" dur="500" fill="hold"/>
                                        <p:tgtEl>
                                          <p:spTgt spid="4"/>
                                        </p:tgtEl>
                                        <p:attrNameLst>
                                          <p:attrName>ppt_x</p:attrName>
                                        </p:attrNameLst>
                                      </p:cBhvr>
                                      <p:tavLst>
                                        <p:tav tm="0">
                                          <p:val>
                                            <p:strVal val="#ppt_x"/>
                                          </p:val>
                                        </p:tav>
                                        <p:tav tm="100000">
                                          <p:val>
                                            <p:strVal val="#ppt_x"/>
                                          </p:val>
                                        </p:tav>
                                      </p:tavLst>
                                    </p:anim>
                                    <p:anim calcmode="lin" valueType="num">
                                      <p:cBhvr additive="base">
                                        <p:cTn id="15" dur="500" fill="hold"/>
                                        <p:tgtEl>
                                          <p:spTgt spid="4"/>
                                        </p:tgtEl>
                                        <p:attrNameLst>
                                          <p:attrName>ppt_y</p:attrName>
                                        </p:attrNameLst>
                                      </p:cBhvr>
                                      <p:tavLst>
                                        <p:tav tm="0">
                                          <p:val>
                                            <p:strVal val="1+#ppt_h/2"/>
                                          </p:val>
                                        </p:tav>
                                        <p:tav tm="100000">
                                          <p:val>
                                            <p:strVal val="#ppt_y"/>
                                          </p:val>
                                        </p:tav>
                                      </p:tavLst>
                                    </p:anim>
                                  </p:childTnLst>
                                </p:cTn>
                              </p:par>
                            </p:childTnLst>
                          </p:cTn>
                        </p:par>
                        <p:par>
                          <p:cTn id="16" fill="hold">
                            <p:stCondLst>
                              <p:cond delay="2000"/>
                            </p:stCondLst>
                            <p:childTnLst>
                              <p:par>
                                <p:cTn id="17" presetID="26" presetClass="entr" presetSubtype="0" fill="hold" nodeType="afterEffect">
                                  <p:stCondLst>
                                    <p:cond delay="0"/>
                                  </p:stCondLst>
                                  <p:childTnLst>
                                    <p:set>
                                      <p:cBhvr>
                                        <p:cTn id="18" dur="1" fill="hold">
                                          <p:stCondLst>
                                            <p:cond delay="0"/>
                                          </p:stCondLst>
                                        </p:cTn>
                                        <p:tgtEl>
                                          <p:spTgt spid="3">
                                            <p:txEl>
                                              <p:pRg st="7" end="7"/>
                                            </p:txEl>
                                          </p:spTgt>
                                        </p:tgtEl>
                                        <p:attrNameLst>
                                          <p:attrName>style.visibility</p:attrName>
                                        </p:attrNameLst>
                                      </p:cBhvr>
                                      <p:to>
                                        <p:strVal val="visible"/>
                                      </p:to>
                                    </p:set>
                                    <p:animEffect transition="in" filter="wipe(down)">
                                      <p:cBhvr>
                                        <p:cTn id="19" dur="507">
                                          <p:stCondLst>
                                            <p:cond delay="0"/>
                                          </p:stCondLst>
                                        </p:cTn>
                                        <p:tgtEl>
                                          <p:spTgt spid="3">
                                            <p:txEl>
                                              <p:pRg st="7" end="7"/>
                                            </p:txEl>
                                          </p:spTgt>
                                        </p:tgtEl>
                                      </p:cBhvr>
                                    </p:animEffect>
                                    <p:anim calcmode="lin" valueType="num">
                                      <p:cBhvr>
                                        <p:cTn id="20" dur="1594"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21" dur="581"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22" dur="581" tmFilter="0, 0; 0.125,0.2665; 0.25,0.4; 0.375,0.465; 0.5,0.5;  0.625,0.535; 0.75,0.6; 0.875,0.7335; 1,1">
                                          <p:stCondLst>
                                            <p:cond delay="581"/>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23" dur="290" tmFilter="0, 0; 0.125,0.2665; 0.25,0.4; 0.375,0.465; 0.5,0.5;  0.625,0.535; 0.75,0.6; 0.875,0.7335; 1,1">
                                          <p:stCondLst>
                                            <p:cond delay="1159"/>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24" dur="144" tmFilter="0, 0; 0.125,0.2665; 0.25,0.4; 0.375,0.465; 0.5,0.5;  0.625,0.535; 0.75,0.6; 0.875,0.7335; 1,1">
                                          <p:stCondLst>
                                            <p:cond delay="1449"/>
                                          </p:stCondLst>
                                        </p:cTn>
                                        <p:tgtEl>
                                          <p:spTgt spid="3">
                                            <p:txEl>
                                              <p:pRg st="7" end="7"/>
                                            </p:txEl>
                                          </p:spTgt>
                                        </p:tgtEl>
                                        <p:attrNameLst>
                                          <p:attrName>ppt_y</p:attrName>
                                        </p:attrNameLst>
                                      </p:cBhvr>
                                      <p:tavLst>
                                        <p:tav tm="0" fmla="#ppt_y-sin(pi*$)/81">
                                          <p:val>
                                            <p:fltVal val="0"/>
                                          </p:val>
                                        </p:tav>
                                        <p:tav tm="100000">
                                          <p:val>
                                            <p:fltVal val="1"/>
                                          </p:val>
                                        </p:tav>
                                      </p:tavLst>
                                    </p:anim>
                                    <p:animScale>
                                      <p:cBhvr>
                                        <p:cTn id="25" dur="23">
                                          <p:stCondLst>
                                            <p:cond delay="569"/>
                                          </p:stCondLst>
                                        </p:cTn>
                                        <p:tgtEl>
                                          <p:spTgt spid="3">
                                            <p:txEl>
                                              <p:pRg st="7" end="7"/>
                                            </p:txEl>
                                          </p:spTgt>
                                        </p:tgtEl>
                                      </p:cBhvr>
                                      <p:to x="100000" y="60000"/>
                                    </p:animScale>
                                    <p:animScale>
                                      <p:cBhvr>
                                        <p:cTn id="26" dur="145" decel="50000">
                                          <p:stCondLst>
                                            <p:cond delay="592"/>
                                          </p:stCondLst>
                                        </p:cTn>
                                        <p:tgtEl>
                                          <p:spTgt spid="3">
                                            <p:txEl>
                                              <p:pRg st="7" end="7"/>
                                            </p:txEl>
                                          </p:spTgt>
                                        </p:tgtEl>
                                      </p:cBhvr>
                                      <p:to x="100000" y="100000"/>
                                    </p:animScale>
                                    <p:animScale>
                                      <p:cBhvr>
                                        <p:cTn id="27" dur="23">
                                          <p:stCondLst>
                                            <p:cond delay="1148"/>
                                          </p:stCondLst>
                                        </p:cTn>
                                        <p:tgtEl>
                                          <p:spTgt spid="3">
                                            <p:txEl>
                                              <p:pRg st="7" end="7"/>
                                            </p:txEl>
                                          </p:spTgt>
                                        </p:tgtEl>
                                      </p:cBhvr>
                                      <p:to x="100000" y="80000"/>
                                    </p:animScale>
                                    <p:animScale>
                                      <p:cBhvr>
                                        <p:cTn id="28" dur="145" decel="50000">
                                          <p:stCondLst>
                                            <p:cond delay="1171"/>
                                          </p:stCondLst>
                                        </p:cTn>
                                        <p:tgtEl>
                                          <p:spTgt spid="3">
                                            <p:txEl>
                                              <p:pRg st="7" end="7"/>
                                            </p:txEl>
                                          </p:spTgt>
                                        </p:tgtEl>
                                      </p:cBhvr>
                                      <p:to x="100000" y="100000"/>
                                    </p:animScale>
                                    <p:animScale>
                                      <p:cBhvr>
                                        <p:cTn id="29" dur="23">
                                          <p:stCondLst>
                                            <p:cond delay="1437"/>
                                          </p:stCondLst>
                                        </p:cTn>
                                        <p:tgtEl>
                                          <p:spTgt spid="3">
                                            <p:txEl>
                                              <p:pRg st="7" end="7"/>
                                            </p:txEl>
                                          </p:spTgt>
                                        </p:tgtEl>
                                      </p:cBhvr>
                                      <p:to x="100000" y="90000"/>
                                    </p:animScale>
                                    <p:animScale>
                                      <p:cBhvr>
                                        <p:cTn id="30" dur="145" decel="50000">
                                          <p:stCondLst>
                                            <p:cond delay="1459"/>
                                          </p:stCondLst>
                                        </p:cTn>
                                        <p:tgtEl>
                                          <p:spTgt spid="3">
                                            <p:txEl>
                                              <p:pRg st="7" end="7"/>
                                            </p:txEl>
                                          </p:spTgt>
                                        </p:tgtEl>
                                      </p:cBhvr>
                                      <p:to x="100000" y="100000"/>
                                    </p:animScale>
                                    <p:animScale>
                                      <p:cBhvr>
                                        <p:cTn id="31" dur="23">
                                          <p:stCondLst>
                                            <p:cond delay="1582"/>
                                          </p:stCondLst>
                                        </p:cTn>
                                        <p:tgtEl>
                                          <p:spTgt spid="3">
                                            <p:txEl>
                                              <p:pRg st="7" end="7"/>
                                            </p:txEl>
                                          </p:spTgt>
                                        </p:tgtEl>
                                      </p:cBhvr>
                                      <p:to x="100000" y="95000"/>
                                    </p:animScale>
                                    <p:animScale>
                                      <p:cBhvr>
                                        <p:cTn id="32" dur="145" decel="50000">
                                          <p:stCondLst>
                                            <p:cond delay="1605"/>
                                          </p:stCondLst>
                                        </p:cTn>
                                        <p:tgtEl>
                                          <p:spTgt spid="3">
                                            <p:txEl>
                                              <p:pRg st="7" end="7"/>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88640"/>
            <a:ext cx="8352928" cy="6480720"/>
          </a:xfrm>
        </p:spPr>
        <p:txBody>
          <a:bodyPr>
            <a:normAutofit fontScale="92500"/>
          </a:bodyPr>
          <a:lstStyle/>
          <a:p>
            <a:pPr marL="82296" indent="457200" algn="just">
              <a:buNone/>
            </a:pPr>
            <a:r>
              <a:rPr lang="ru-RU" sz="2800" dirty="0">
                <a:latin typeface="Cambria" panose="02040503050406030204" pitchFamily="18" charset="0"/>
              </a:rPr>
              <a:t>Ежемесячная денежная компенсация выплачивается за наем одного жилого помещения, находящегося на территории Тульской области, на основании письменного заявления, поданного по месту жительства заявителя в государственное учреждение Тульской области, осуществляющее функции в сфере социальной защиты населения.</a:t>
            </a:r>
          </a:p>
          <a:p>
            <a:pPr marL="82296" indent="0" algn="just">
              <a:buNone/>
            </a:pPr>
            <a:endParaRPr lang="ru-RU" sz="2800" b="1" dirty="0" smtClean="0">
              <a:latin typeface="Cambria" panose="02040503050406030204" pitchFamily="18" charset="0"/>
            </a:endParaRPr>
          </a:p>
          <a:p>
            <a:pPr marL="82296" indent="0" algn="just">
              <a:buNone/>
            </a:pPr>
            <a:r>
              <a:rPr lang="ru-RU" sz="2800" b="1" dirty="0" smtClean="0">
                <a:latin typeface="Cambria" panose="02040503050406030204" pitchFamily="18" charset="0"/>
              </a:rPr>
              <a:t>Для </a:t>
            </a:r>
            <a:r>
              <a:rPr lang="ru-RU" sz="2800" b="1" dirty="0">
                <a:latin typeface="Cambria" panose="02040503050406030204" pitchFamily="18" charset="0"/>
              </a:rPr>
              <a:t>информации</a:t>
            </a:r>
            <a:r>
              <a:rPr lang="ru-RU" sz="2800" dirty="0">
                <a:latin typeface="Cambria" panose="02040503050406030204" pitchFamily="18" charset="0"/>
              </a:rPr>
              <a:t>: </a:t>
            </a:r>
            <a:r>
              <a:rPr lang="ru-RU" sz="2800" i="1" dirty="0">
                <a:latin typeface="Cambria" panose="02040503050406030204" pitchFamily="18" charset="0"/>
              </a:rPr>
              <a:t>Тебе может быть предоставлена возможность временного проживания  в социальных гостиницах, функционирующих на базе государственных образовательных учреждений Тульской области. Для реализации данной гарантии ты должен обратиться в министерство труда и социальной защиты населения Тульской области.</a:t>
            </a:r>
            <a:endParaRPr lang="ru-RU" sz="2800" dirty="0">
              <a:latin typeface="Cambria" panose="02040503050406030204" pitchFamily="18" charset="0"/>
            </a:endParaRPr>
          </a:p>
          <a:p>
            <a:pPr marL="82296" indent="0">
              <a:buNone/>
            </a:pPr>
            <a:endParaRPr lang="ru-RU" dirty="0"/>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0275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50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 calcmode="lin" valueType="num">
                                      <p:cBhvr>
                                        <p:cTn id="12" dur="1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3" dur="1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4" dur="1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259632" y="0"/>
            <a:ext cx="7498080" cy="864096"/>
          </a:xfrm>
        </p:spPr>
        <p:txBody>
          <a:bodyPr>
            <a:normAutofit/>
          </a:bodyPr>
          <a:lstStyle/>
          <a:p>
            <a:pPr algn="ctr"/>
            <a:r>
              <a:rPr lang="ru-RU" b="1" dirty="0" smtClean="0">
                <a:latin typeface="Cambria" pitchFamily="18" charset="0"/>
              </a:rPr>
              <a:t>Содержание </a:t>
            </a:r>
            <a:r>
              <a:rPr lang="ru-RU" sz="1400" b="1" dirty="0">
                <a:latin typeface="Cambria" pitchFamily="18" charset="0"/>
              </a:rPr>
              <a:t>2</a:t>
            </a:r>
            <a:r>
              <a:rPr lang="ru-RU" sz="1400" b="1" dirty="0" smtClean="0">
                <a:latin typeface="Cambria" pitchFamily="18" charset="0"/>
              </a:rPr>
              <a:t>/2</a:t>
            </a:r>
            <a:endParaRPr lang="ru-RU" sz="1400" b="1" dirty="0">
              <a:latin typeface="Cambria" pitchFamily="18" charset="0"/>
            </a:endParaRPr>
          </a:p>
        </p:txBody>
      </p:sp>
      <p:sp>
        <p:nvSpPr>
          <p:cNvPr id="3" name="Объект 2"/>
          <p:cNvSpPr>
            <a:spLocks noGrp="1"/>
          </p:cNvSpPr>
          <p:nvPr>
            <p:ph idx="1"/>
          </p:nvPr>
        </p:nvSpPr>
        <p:spPr>
          <a:xfrm>
            <a:off x="323528" y="836712"/>
            <a:ext cx="8610160" cy="5832648"/>
          </a:xfrm>
          <a:noFill/>
          <a:ln>
            <a:noFill/>
          </a:ln>
        </p:spPr>
        <p:txBody>
          <a:bodyPr>
            <a:normAutofit/>
          </a:bodyPr>
          <a:lstStyle/>
          <a:p>
            <a:pPr marL="596646" indent="-514350">
              <a:buClr>
                <a:schemeClr val="tx2">
                  <a:lumMod val="75000"/>
                </a:schemeClr>
              </a:buClr>
              <a:buFont typeface="+mj-lt"/>
              <a:buAutoNum type="arabicPeriod" startAt="8"/>
            </a:pPr>
            <a:r>
              <a:rPr lang="ru-RU" sz="2400" b="1" dirty="0" smtClean="0">
                <a:solidFill>
                  <a:schemeClr val="tx2">
                    <a:lumMod val="75000"/>
                  </a:schemeClr>
                </a:solidFill>
                <a:latin typeface="Cambria" pitchFamily="18" charset="0"/>
                <a:hlinkClick r:id="rId2" action="ppaction://hlinksldjump"/>
              </a:rPr>
              <a:t>Если у тебя своя квартира.</a:t>
            </a:r>
            <a:endParaRPr lang="ru-RU" sz="24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3" action="ppaction://hlinksldjump"/>
              </a:rPr>
              <a:t>Основные документы на квартиру</a:t>
            </a:r>
            <a:endParaRPr lang="ru-RU" sz="2000" b="1" dirty="0" smtClean="0">
              <a:solidFill>
                <a:schemeClr val="tx2">
                  <a:lumMod val="75000"/>
                </a:schemeClr>
              </a:solidFill>
              <a:latin typeface="Cambria" pitchFamily="18" charset="0"/>
            </a:endParaRPr>
          </a:p>
          <a:p>
            <a:pPr marL="585216" indent="-457200">
              <a:buClr>
                <a:schemeClr val="tx2">
                  <a:lumMod val="75000"/>
                </a:schemeClr>
              </a:buClr>
              <a:buFont typeface="+mj-lt"/>
              <a:buAutoNum type="arabicPeriod" startAt="8"/>
            </a:pPr>
            <a:r>
              <a:rPr lang="ru-RU" sz="2400" b="1" dirty="0" smtClean="0">
                <a:solidFill>
                  <a:schemeClr val="tx2">
                    <a:lumMod val="75000"/>
                  </a:schemeClr>
                </a:solidFill>
                <a:latin typeface="Cambria" pitchFamily="18" charset="0"/>
                <a:hlinkClick r:id="rId4" action="ppaction://hlinksldjump"/>
              </a:rPr>
              <a:t>Как и где платить за квартиру.</a:t>
            </a:r>
            <a:endParaRPr lang="ru-RU" sz="24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5" action="ppaction://hlinksldjump"/>
              </a:rPr>
              <a:t>Единая квитанция по оплате коммунальных платежей</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6" action="ppaction://hlinksldjump"/>
              </a:rPr>
              <a:t>Как сэкономить на оплате жилищно-коммунальных услуг</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7" action="ppaction://hlinksldjump"/>
              </a:rPr>
              <a:t>Как оплатить электроэнергию </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8" action="ppaction://hlinksldjump"/>
              </a:rPr>
              <a:t>Как правильно заполнить квитанцию оплаты за электроэнергию</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9" action="ppaction://hlinksldjump"/>
              </a:rPr>
              <a:t>Как оплатить квитанцию за газ, за телефон</a:t>
            </a:r>
            <a:endParaRPr lang="ru-RU" sz="2000" b="1" dirty="0" smtClean="0">
              <a:solidFill>
                <a:schemeClr val="tx2">
                  <a:lumMod val="75000"/>
                </a:schemeClr>
              </a:solidFill>
              <a:latin typeface="Cambria" pitchFamily="18" charset="0"/>
            </a:endParaRPr>
          </a:p>
          <a:p>
            <a:pPr lvl="1">
              <a:buClr>
                <a:schemeClr val="tx2">
                  <a:lumMod val="75000"/>
                </a:schemeClr>
              </a:buClr>
              <a:buFont typeface="Wingdings" panose="05000000000000000000" pitchFamily="2" charset="2"/>
              <a:buChar char="ü"/>
            </a:pPr>
            <a:r>
              <a:rPr lang="ru-RU" sz="2000" b="1" dirty="0" smtClean="0">
                <a:solidFill>
                  <a:schemeClr val="tx2">
                    <a:lumMod val="75000"/>
                  </a:schemeClr>
                </a:solidFill>
                <a:latin typeface="Cambria" pitchFamily="18" charset="0"/>
                <a:hlinkClick r:id="rId10" action="ppaction://hlinksldjump"/>
              </a:rPr>
              <a:t>Правила заполнения квитанции </a:t>
            </a:r>
            <a:endParaRPr lang="ru-RU" sz="2000" b="1" dirty="0" smtClean="0">
              <a:solidFill>
                <a:schemeClr val="tx2">
                  <a:lumMod val="75000"/>
                </a:schemeClr>
              </a:solidFill>
              <a:latin typeface="Cambria" pitchFamily="18" charset="0"/>
            </a:endParaRPr>
          </a:p>
          <a:p>
            <a:pPr marL="585216" indent="-457200">
              <a:buClr>
                <a:schemeClr val="tx2">
                  <a:lumMod val="75000"/>
                </a:schemeClr>
              </a:buClr>
              <a:buFont typeface="+mj-lt"/>
              <a:buAutoNum type="arabicPeriod" startAt="8"/>
            </a:pPr>
            <a:r>
              <a:rPr lang="ru-RU" sz="2400" b="1" dirty="0" smtClean="0">
                <a:solidFill>
                  <a:schemeClr val="tx2">
                    <a:lumMod val="75000"/>
                  </a:schemeClr>
                </a:solidFill>
                <a:latin typeface="Cambria" pitchFamily="18" charset="0"/>
                <a:hlinkClick r:id="rId11" action="ppaction://hlinksldjump"/>
              </a:rPr>
              <a:t>Правила безопасности дома.</a:t>
            </a:r>
            <a:endParaRPr lang="ru-RU" sz="2400" b="1" dirty="0" smtClean="0">
              <a:solidFill>
                <a:schemeClr val="tx2">
                  <a:lumMod val="75000"/>
                </a:schemeClr>
              </a:solidFill>
              <a:latin typeface="Cambria" pitchFamily="18" charset="0"/>
            </a:endParaRPr>
          </a:p>
          <a:p>
            <a:pPr marL="596646" indent="-514350">
              <a:buClr>
                <a:schemeClr val="tx2">
                  <a:lumMod val="75000"/>
                </a:schemeClr>
              </a:buClr>
              <a:buFont typeface="+mj-lt"/>
              <a:buAutoNum type="arabicPeriod" startAt="8"/>
            </a:pPr>
            <a:endParaRPr lang="ru-RU" sz="2800" b="1" dirty="0">
              <a:solidFill>
                <a:schemeClr val="tx2">
                  <a:lumMod val="75000"/>
                </a:schemeClr>
              </a:solidFill>
              <a:latin typeface="Cambria" pitchFamily="18" charset="0"/>
            </a:endParaRPr>
          </a:p>
        </p:txBody>
      </p:sp>
      <p:sp>
        <p:nvSpPr>
          <p:cNvPr id="4" name="Стрелка влево 3">
            <a:hlinkClick r:id="rId12" action="ppaction://hlinksldjump" tooltip="Содержание стр.1"/>
          </p:cNvPr>
          <p:cNvSpPr/>
          <p:nvPr/>
        </p:nvSpPr>
        <p:spPr>
          <a:xfrm>
            <a:off x="272067" y="6378753"/>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8843730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checkerboard(across)">
                                      <p:cBhvr>
                                        <p:cTn id="7" dur="1000"/>
                                        <p:tgtEl>
                                          <p:spTgt spid="2"/>
                                        </p:tgtEl>
                                      </p:cBhvr>
                                    </p:animEffect>
                                  </p:childTnLst>
                                </p:cTn>
                              </p:par>
                              <p:par>
                                <p:cTn id="8" presetID="13" presetClass="entr" presetSubtype="16"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Effect transition="in" filter="plus(in)">
                                      <p:cBhvr>
                                        <p:cTn id="10" dur="2000"/>
                                        <p:tgtEl>
                                          <p:spTgt spid="3">
                                            <p:txEl>
                                              <p:pRg st="0" end="0"/>
                                            </p:txEl>
                                          </p:spTgt>
                                        </p:tgtEl>
                                      </p:cBhvr>
                                    </p:animEffect>
                                  </p:childTnLst>
                                </p:cTn>
                              </p:par>
                              <p:par>
                                <p:cTn id="11" presetID="13" presetClass="entr" presetSubtype="16" fill="hold" nodeType="with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Effect transition="in" filter="plus(in)">
                                      <p:cBhvr>
                                        <p:cTn id="13" dur="2000"/>
                                        <p:tgtEl>
                                          <p:spTgt spid="3">
                                            <p:txEl>
                                              <p:pRg st="1" end="1"/>
                                            </p:txEl>
                                          </p:spTgt>
                                        </p:tgtEl>
                                      </p:cBhvr>
                                    </p:animEffect>
                                  </p:childTnLst>
                                </p:cTn>
                              </p:par>
                              <p:par>
                                <p:cTn id="14" presetID="13" presetClass="entr" presetSubtype="16" fill="hold" nodeType="withEffect">
                                  <p:stCondLst>
                                    <p:cond delay="0"/>
                                  </p:stCondLst>
                                  <p:childTnLst>
                                    <p:set>
                                      <p:cBhvr>
                                        <p:cTn id="15" dur="1" fill="hold">
                                          <p:stCondLst>
                                            <p:cond delay="0"/>
                                          </p:stCondLst>
                                        </p:cTn>
                                        <p:tgtEl>
                                          <p:spTgt spid="3">
                                            <p:txEl>
                                              <p:pRg st="2" end="2"/>
                                            </p:txEl>
                                          </p:spTgt>
                                        </p:tgtEl>
                                        <p:attrNameLst>
                                          <p:attrName>style.visibility</p:attrName>
                                        </p:attrNameLst>
                                      </p:cBhvr>
                                      <p:to>
                                        <p:strVal val="visible"/>
                                      </p:to>
                                    </p:set>
                                    <p:animEffect transition="in" filter="plus(in)">
                                      <p:cBhvr>
                                        <p:cTn id="16" dur="2000"/>
                                        <p:tgtEl>
                                          <p:spTgt spid="3">
                                            <p:txEl>
                                              <p:pRg st="2" end="2"/>
                                            </p:txEl>
                                          </p:spTgt>
                                        </p:tgtEl>
                                      </p:cBhvr>
                                    </p:animEffect>
                                  </p:childTnLst>
                                </p:cTn>
                              </p:par>
                              <p:par>
                                <p:cTn id="17" presetID="13" presetClass="entr" presetSubtype="16"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plus(in)">
                                      <p:cBhvr>
                                        <p:cTn id="19" dur="2000"/>
                                        <p:tgtEl>
                                          <p:spTgt spid="3">
                                            <p:txEl>
                                              <p:pRg st="3" end="3"/>
                                            </p:txEl>
                                          </p:spTgt>
                                        </p:tgtEl>
                                      </p:cBhvr>
                                    </p:animEffect>
                                  </p:childTnLst>
                                </p:cTn>
                              </p:par>
                              <p:par>
                                <p:cTn id="20" presetID="13" presetClass="entr" presetSubtype="16" fill="hold" nodeType="with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plus(in)">
                                      <p:cBhvr>
                                        <p:cTn id="22" dur="2000"/>
                                        <p:tgtEl>
                                          <p:spTgt spid="3">
                                            <p:txEl>
                                              <p:pRg st="4" end="4"/>
                                            </p:txEl>
                                          </p:spTgt>
                                        </p:tgtEl>
                                      </p:cBhvr>
                                    </p:animEffect>
                                  </p:childTnLst>
                                </p:cTn>
                              </p:par>
                              <p:par>
                                <p:cTn id="23" presetID="13" presetClass="entr" presetSubtype="16" fill="hold"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animEffect transition="in" filter="plus(in)">
                                      <p:cBhvr>
                                        <p:cTn id="25" dur="2000"/>
                                        <p:tgtEl>
                                          <p:spTgt spid="3">
                                            <p:txEl>
                                              <p:pRg st="5" end="5"/>
                                            </p:txEl>
                                          </p:spTgt>
                                        </p:tgtEl>
                                      </p:cBhvr>
                                    </p:animEffect>
                                  </p:childTnLst>
                                </p:cTn>
                              </p:par>
                              <p:par>
                                <p:cTn id="26" presetID="13" presetClass="entr" presetSubtype="16" fill="hold" nodeType="with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plus(in)">
                                      <p:cBhvr>
                                        <p:cTn id="28" dur="2000"/>
                                        <p:tgtEl>
                                          <p:spTgt spid="3">
                                            <p:txEl>
                                              <p:pRg st="6" end="6"/>
                                            </p:txEl>
                                          </p:spTgt>
                                        </p:tgtEl>
                                      </p:cBhvr>
                                    </p:animEffect>
                                  </p:childTnLst>
                                </p:cTn>
                              </p:par>
                              <p:par>
                                <p:cTn id="29" presetID="13" presetClass="entr" presetSubtype="16" fill="hold" nodeType="with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plus(in)">
                                      <p:cBhvr>
                                        <p:cTn id="31" dur="2000"/>
                                        <p:tgtEl>
                                          <p:spTgt spid="3">
                                            <p:txEl>
                                              <p:pRg st="7" end="7"/>
                                            </p:txEl>
                                          </p:spTgt>
                                        </p:tgtEl>
                                      </p:cBhvr>
                                    </p:animEffect>
                                  </p:childTnLst>
                                </p:cTn>
                              </p:par>
                              <p:par>
                                <p:cTn id="32" presetID="13" presetClass="entr" presetSubtype="16" fill="hold" nodeType="withEffect">
                                  <p:stCondLst>
                                    <p:cond delay="0"/>
                                  </p:stCondLst>
                                  <p:childTnLst>
                                    <p:set>
                                      <p:cBhvr>
                                        <p:cTn id="33" dur="1" fill="hold">
                                          <p:stCondLst>
                                            <p:cond delay="0"/>
                                          </p:stCondLst>
                                        </p:cTn>
                                        <p:tgtEl>
                                          <p:spTgt spid="3">
                                            <p:txEl>
                                              <p:pRg st="8" end="8"/>
                                            </p:txEl>
                                          </p:spTgt>
                                        </p:tgtEl>
                                        <p:attrNameLst>
                                          <p:attrName>style.visibility</p:attrName>
                                        </p:attrNameLst>
                                      </p:cBhvr>
                                      <p:to>
                                        <p:strVal val="visible"/>
                                      </p:to>
                                    </p:set>
                                    <p:animEffect transition="in" filter="plus(in)">
                                      <p:cBhvr>
                                        <p:cTn id="34" dur="2000"/>
                                        <p:tgtEl>
                                          <p:spTgt spid="3">
                                            <p:txEl>
                                              <p:pRg st="8" end="8"/>
                                            </p:txEl>
                                          </p:spTgt>
                                        </p:tgtEl>
                                      </p:cBhvr>
                                    </p:animEffect>
                                  </p:childTnLst>
                                </p:cTn>
                              </p:par>
                              <p:par>
                                <p:cTn id="35" presetID="13" presetClass="entr" presetSubtype="16" fill="hold" nodeType="withEffect">
                                  <p:stCondLst>
                                    <p:cond delay="0"/>
                                  </p:stCondLst>
                                  <p:childTnLst>
                                    <p:set>
                                      <p:cBhvr>
                                        <p:cTn id="36" dur="1" fill="hold">
                                          <p:stCondLst>
                                            <p:cond delay="0"/>
                                          </p:stCondLst>
                                        </p:cTn>
                                        <p:tgtEl>
                                          <p:spTgt spid="3">
                                            <p:txEl>
                                              <p:pRg st="9" end="9"/>
                                            </p:txEl>
                                          </p:spTgt>
                                        </p:tgtEl>
                                        <p:attrNameLst>
                                          <p:attrName>style.visibility</p:attrName>
                                        </p:attrNameLst>
                                      </p:cBhvr>
                                      <p:to>
                                        <p:strVal val="visible"/>
                                      </p:to>
                                    </p:set>
                                    <p:animEffect transition="in" filter="plus(in)">
                                      <p:cBhvr>
                                        <p:cTn id="37" dur="2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83568" y="116632"/>
            <a:ext cx="8352928" cy="6552728"/>
          </a:xfrm>
        </p:spPr>
        <p:txBody>
          <a:bodyPr>
            <a:normAutofit fontScale="77500" lnSpcReduction="20000"/>
          </a:bodyPr>
          <a:lstStyle/>
          <a:p>
            <a:pPr marL="82296" indent="0" algn="ctr">
              <a:buNone/>
            </a:pPr>
            <a:r>
              <a:rPr lang="ru-RU" sz="4100" b="1" dirty="0">
                <a:latin typeface="Cambria" panose="02040503050406030204" pitchFamily="18" charset="0"/>
              </a:rPr>
              <a:t>Если ты являешься собственником жилого помещения,  то имеешь право на его ремонт за счет средств бюджета Тульской области.</a:t>
            </a:r>
            <a:endParaRPr lang="ru-RU" sz="4100" dirty="0">
              <a:latin typeface="Cambria" panose="02040503050406030204" pitchFamily="18" charset="0"/>
            </a:endParaRPr>
          </a:p>
          <a:p>
            <a:pPr marL="82296" indent="0" algn="ctr">
              <a:buNone/>
            </a:pPr>
            <a:endParaRPr lang="ru-RU" dirty="0" smtClean="0">
              <a:latin typeface="Cambria" panose="02040503050406030204" pitchFamily="18" charset="0"/>
            </a:endParaRPr>
          </a:p>
          <a:p>
            <a:pPr marL="82296" indent="457200" algn="just">
              <a:buNone/>
            </a:pPr>
            <a:r>
              <a:rPr lang="ru-RU" sz="3100" dirty="0">
                <a:latin typeface="Cambria" panose="02040503050406030204" pitchFamily="18" charset="0"/>
              </a:rPr>
              <a:t>Право на ремонт жилого помещения может быть реализовано однократно. При наличии у тебя нескольких жилых помещений, принадлежащих тебе на праве собственности, возмещению подлежат расходы на ремонт одного жилого помещения по твоему </a:t>
            </a:r>
            <a:r>
              <a:rPr lang="ru-RU" sz="3100" dirty="0" smtClean="0">
                <a:latin typeface="Cambria" panose="02040503050406030204" pitchFamily="18" charset="0"/>
              </a:rPr>
              <a:t>выбору.</a:t>
            </a:r>
          </a:p>
          <a:p>
            <a:pPr marL="82296" indent="457200" algn="just">
              <a:buNone/>
            </a:pPr>
            <a:r>
              <a:rPr lang="ru-RU" sz="3100" dirty="0" smtClean="0">
                <a:latin typeface="Cambria" panose="02040503050406030204" pitchFamily="18" charset="0"/>
              </a:rPr>
              <a:t>Документом</a:t>
            </a:r>
            <a:r>
              <a:rPr lang="ru-RU" sz="3100" dirty="0">
                <a:latin typeface="Cambria" panose="02040503050406030204" pitchFamily="18" charset="0"/>
              </a:rPr>
              <a:t>, удостоверяющим твое право на ремонт жилого помещения, является гарантийное письмо, выдаваемое органом исполнительной власти области, уполномоченным в сфере опеки и попечительства. Расходы на ремонт жилого помещения возмещаются в размере сметной стоимости ремонта жилого помещения, но не выше 105,5 тысяч рублей (указанная сумма ежегодно индексируется исходя из прогнозируемого уровня инфляции</a:t>
            </a:r>
            <a:r>
              <a:rPr lang="ru-RU" sz="3100" dirty="0" smtClean="0">
                <a:latin typeface="Cambria" panose="02040503050406030204" pitchFamily="18" charset="0"/>
              </a:rPr>
              <a:t>).</a:t>
            </a:r>
            <a:endParaRPr lang="ru-RU" sz="3100" dirty="0">
              <a:latin typeface="Cambria" panose="02040503050406030204" pitchFamily="18" charset="0"/>
            </a:endParaRPr>
          </a:p>
          <a:p>
            <a:pPr marL="82296" indent="0" algn="just">
              <a:buNone/>
            </a:pPr>
            <a:endParaRPr lang="ru-RU" dirty="0">
              <a:latin typeface="Cambria" panose="02040503050406030204" pitchFamily="18"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6763743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ssolve">
                                      <p:cBhvr>
                                        <p:cTn id="7" dur="1000"/>
                                        <p:tgtEl>
                                          <p:spTgt spid="3">
                                            <p:txEl>
                                              <p:pRg st="0" end="0"/>
                                            </p:txEl>
                                          </p:spTgt>
                                        </p:tgtEl>
                                      </p:cBhvr>
                                    </p:animEffect>
                                  </p:childTnLst>
                                </p:cTn>
                              </p:par>
                              <p:par>
                                <p:cTn id="8" presetID="9" presetClass="entr" presetSubtype="0" fill="hold" nodeType="withEffect">
                                  <p:stCondLst>
                                    <p:cond delay="0"/>
                                  </p:stCondLst>
                                  <p:childTnLst>
                                    <p:set>
                                      <p:cBhvr>
                                        <p:cTn id="9" dur="1" fill="hold">
                                          <p:stCondLst>
                                            <p:cond delay="0"/>
                                          </p:stCondLst>
                                        </p:cTn>
                                        <p:tgtEl>
                                          <p:spTgt spid="3">
                                            <p:txEl>
                                              <p:pRg st="2" end="2"/>
                                            </p:txEl>
                                          </p:spTgt>
                                        </p:tgtEl>
                                        <p:attrNameLst>
                                          <p:attrName>style.visibility</p:attrName>
                                        </p:attrNameLst>
                                      </p:cBhvr>
                                      <p:to>
                                        <p:strVal val="visible"/>
                                      </p:to>
                                    </p:set>
                                    <p:animEffect transition="in" filter="dissolve">
                                      <p:cBhvr>
                                        <p:cTn id="10" dur="1000"/>
                                        <p:tgtEl>
                                          <p:spTgt spid="3">
                                            <p:txEl>
                                              <p:pRg st="2" end="2"/>
                                            </p:txEl>
                                          </p:spTgt>
                                        </p:tgtEl>
                                      </p:cBhvr>
                                    </p:animEffect>
                                  </p:childTnLst>
                                </p:cTn>
                              </p:par>
                              <p:par>
                                <p:cTn id="11" presetID="9"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animEffect transition="in" filter="dissolve">
                                      <p:cBhvr>
                                        <p:cTn id="13" dur="10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827584" y="2564904"/>
            <a:ext cx="8178112" cy="4475584"/>
          </a:xfrm>
        </p:spPr>
        <p:txBody>
          <a:bodyPr>
            <a:normAutofit fontScale="70000" lnSpcReduction="20000"/>
          </a:bodyPr>
          <a:lstStyle/>
          <a:p>
            <a:pPr marL="82296" indent="0" algn="ctr">
              <a:buNone/>
            </a:pPr>
            <a:r>
              <a:rPr lang="ru-RU" b="1" dirty="0">
                <a:latin typeface="Cambria" panose="02040503050406030204" pitchFamily="18" charset="0"/>
              </a:rPr>
              <a:t>Указанные гарантии закреплены в Федеральном Законе от 21.12.1996  № 159-ФЗ       «О дополнительных гарантиях по социальной поддержке детей-сирот и детей, оставшихся без попечения родителей», Законе Тульской области от 07.10.2009             № 1336-ЗТО «О защите прав ребенка»,  постановлении правительства Тульской области  от 19.02.2013 № 48  «О мерах по реализации Закона Тульской области от 03.05. 2007 года № 820-ЗТО «О порядке предоставления жилых помещений специализированного жилищного фонда Тульской области» в части обеспечения жильем детей-сирот и детей, оставшихся без попечения родителей, лиц из числа детей-сирот и детей, оставшихся без попечения родителей</a:t>
            </a:r>
            <a:r>
              <a:rPr lang="ru-RU" b="1" dirty="0" smtClean="0">
                <a:latin typeface="Cambria" panose="02040503050406030204" pitchFamily="18" charset="0"/>
              </a:rPr>
              <a:t>».</a:t>
            </a:r>
            <a:endParaRPr lang="ru-RU" b="1" dirty="0">
              <a:latin typeface="Cambria" panose="02040503050406030204" pitchFamily="18" charset="0"/>
            </a:endParaRPr>
          </a:p>
        </p:txBody>
      </p:sp>
      <p:pic>
        <p:nvPicPr>
          <p:cNvPr id="4" name="Рисунок 3" descr="Описание: http://gkh.com.ua/upload/iblock/75b/274.jpeg">
            <a:hlinkClick r:id="rId2"/>
          </p:cNvPr>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3275855" y="260648"/>
            <a:ext cx="3100441" cy="2285231"/>
          </a:xfrm>
          <a:prstGeom prst="rect">
            <a:avLst/>
          </a:prstGeom>
          <a:noFill/>
          <a:ln>
            <a:noFill/>
          </a:ln>
        </p:spPr>
      </p:pic>
      <p:sp>
        <p:nvSpPr>
          <p:cNvPr id="6" name="Стрелка влево 5">
            <a:hlinkClick r:id="rId4"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96276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p:val>
                                            <p:fltVal val="0"/>
                                          </p:val>
                                        </p:tav>
                                        <p:tav tm="100000">
                                          <p:val>
                                            <p:strVal val="#ppt_w"/>
                                          </p:val>
                                        </p:tav>
                                      </p:tavLst>
                                    </p:anim>
                                    <p:anim calcmode="lin" valueType="num">
                                      <p:cBhvr>
                                        <p:cTn id="8" dur="1000" fill="hold"/>
                                        <p:tgtEl>
                                          <p:spTgt spid="4"/>
                                        </p:tgtEl>
                                        <p:attrNameLst>
                                          <p:attrName>ppt_h</p:attrName>
                                        </p:attrNameLst>
                                      </p:cBhvr>
                                      <p:tavLst>
                                        <p:tav tm="0">
                                          <p:val>
                                            <p:fltVal val="0"/>
                                          </p:val>
                                        </p:tav>
                                        <p:tav tm="100000">
                                          <p:val>
                                            <p:strVal val="#ppt_h"/>
                                          </p:val>
                                        </p:tav>
                                      </p:tavLst>
                                    </p:anim>
                                    <p:anim calcmode="lin" valueType="num">
                                      <p:cBhvr>
                                        <p:cTn id="9" dur="1000" fill="hold"/>
                                        <p:tgtEl>
                                          <p:spTgt spid="4"/>
                                        </p:tgtEl>
                                        <p:attrNameLst>
                                          <p:attrName>style.rotation</p:attrName>
                                        </p:attrNameLst>
                                      </p:cBhvr>
                                      <p:tavLst>
                                        <p:tav tm="0">
                                          <p:val>
                                            <p:fltVal val="90"/>
                                          </p:val>
                                        </p:tav>
                                        <p:tav tm="100000">
                                          <p:val>
                                            <p:fltVal val="0"/>
                                          </p:val>
                                        </p:tav>
                                      </p:tavLst>
                                    </p:anim>
                                    <p:animEffect transition="in" filter="fade">
                                      <p:cBhvr>
                                        <p:cTn id="10" dur="1000"/>
                                        <p:tgtEl>
                                          <p:spTgt spid="4"/>
                                        </p:tgtEl>
                                      </p:cBhvr>
                                    </p:animEffect>
                                  </p:childTnLst>
                                </p:cTn>
                              </p:par>
                            </p:childTnLst>
                          </p:cTn>
                        </p:par>
                        <p:par>
                          <p:cTn id="11" fill="hold">
                            <p:stCondLst>
                              <p:cond delay="1000"/>
                            </p:stCondLst>
                            <p:childTnLst>
                              <p:par>
                                <p:cTn id="12" presetID="21" presetClass="entr" presetSubtype="1"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wheel(1)">
                                      <p:cBhvr>
                                        <p:cTn id="14"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12454"/>
            <a:ext cx="7498080" cy="1143000"/>
          </a:xfrm>
        </p:spPr>
        <p:txBody>
          <a:bodyPr/>
          <a:lstStyle/>
          <a:p>
            <a:pPr algn="ctr"/>
            <a:r>
              <a:rPr lang="ru-RU" b="1" dirty="0" smtClean="0">
                <a:latin typeface="Cambria" panose="02040503050406030204" pitchFamily="18" charset="0"/>
              </a:rPr>
              <a:t>Если у тебя своя квартира</a:t>
            </a:r>
            <a:endParaRPr lang="ru-RU" b="1" dirty="0">
              <a:latin typeface="Cambria" panose="02040503050406030204" pitchFamily="18" charset="0"/>
            </a:endParaRPr>
          </a:p>
        </p:txBody>
      </p:sp>
      <p:sp>
        <p:nvSpPr>
          <p:cNvPr id="3" name="Объект 2"/>
          <p:cNvSpPr>
            <a:spLocks noGrp="1"/>
          </p:cNvSpPr>
          <p:nvPr>
            <p:ph idx="1"/>
          </p:nvPr>
        </p:nvSpPr>
        <p:spPr>
          <a:xfrm>
            <a:off x="251520" y="1052736"/>
            <a:ext cx="6737952" cy="5339680"/>
          </a:xfrm>
        </p:spPr>
        <p:txBody>
          <a:bodyPr>
            <a:normAutofit/>
          </a:bodyPr>
          <a:lstStyle/>
          <a:p>
            <a:pPr marL="82296" indent="0">
              <a:buNone/>
            </a:pPr>
            <a:r>
              <a:rPr lang="ru-RU" sz="2800" dirty="0">
                <a:latin typeface="Cambria" panose="02040503050406030204" pitchFamily="18" charset="0"/>
              </a:rPr>
              <a:t>ПОЛУЧИЛ КЛЮЧИ ОТ КВАРТИРЫ ИЛИ КОМНАТЫ? </a:t>
            </a:r>
            <a:endParaRPr lang="ru-RU" sz="2800" dirty="0" smtClean="0">
              <a:latin typeface="Cambria" panose="02040503050406030204" pitchFamily="18" charset="0"/>
            </a:endParaRPr>
          </a:p>
          <a:p>
            <a:pPr marL="82296" indent="0">
              <a:buNone/>
            </a:pPr>
            <a:r>
              <a:rPr lang="ru-RU" sz="2800" dirty="0" smtClean="0">
                <a:latin typeface="Cambria" panose="02040503050406030204" pitchFamily="18" charset="0"/>
              </a:rPr>
              <a:t>ПОЗДРАВЛЯЕМ</a:t>
            </a:r>
            <a:r>
              <a:rPr lang="ru-RU" sz="2800" dirty="0">
                <a:latin typeface="Cambria" panose="02040503050406030204" pitchFamily="18" charset="0"/>
              </a:rPr>
              <a:t>! </a:t>
            </a:r>
            <a:endParaRPr lang="ru-RU" sz="2800" dirty="0" smtClean="0">
              <a:latin typeface="Cambria" panose="02040503050406030204" pitchFamily="18" charset="0"/>
            </a:endParaRPr>
          </a:p>
          <a:p>
            <a:pPr marL="82296" indent="0">
              <a:buNone/>
            </a:pPr>
            <a:r>
              <a:rPr lang="ru-RU" sz="2800" dirty="0" smtClean="0">
                <a:latin typeface="Cambria" panose="02040503050406030204" pitchFamily="18" charset="0"/>
              </a:rPr>
              <a:t>ТЕПЕРЬ </a:t>
            </a:r>
            <a:r>
              <a:rPr lang="ru-RU" sz="2800" dirty="0">
                <a:latin typeface="Cambria" panose="02040503050406030204" pitchFamily="18" charset="0"/>
              </a:rPr>
              <a:t>У ТЕБЯ ЕСТЬ СВОЙ ДОМ!              ПЕРВОЕ,  что надо сделать, - ощутить себя самым счастливым человеком!               ВТОРОЕ – научиться ухаживать за своим домом.</a:t>
            </a:r>
          </a:p>
          <a:p>
            <a:pPr marL="82296" indent="0">
              <a:buNone/>
            </a:pPr>
            <a:r>
              <a:rPr lang="ru-RU" sz="2800" dirty="0">
                <a:latin typeface="Cambria" panose="02040503050406030204" pitchFamily="18" charset="0"/>
              </a:rPr>
              <a:t>Все, что мы любим и ценим, требует нашей </a:t>
            </a:r>
            <a:r>
              <a:rPr lang="ru-RU" sz="2800" dirty="0" smtClean="0">
                <a:latin typeface="Cambria" panose="02040503050406030204" pitchFamily="18" charset="0"/>
              </a:rPr>
              <a:t>заботы и </a:t>
            </a:r>
            <a:r>
              <a:rPr lang="ru-RU" sz="2800" dirty="0">
                <a:latin typeface="Cambria" panose="02040503050406030204" pitchFamily="18" charset="0"/>
              </a:rPr>
              <a:t>любви!</a:t>
            </a:r>
          </a:p>
          <a:p>
            <a:pPr marL="82296" indent="0">
              <a:buNone/>
            </a:pPr>
            <a:r>
              <a:rPr lang="ru-RU" sz="2800" dirty="0">
                <a:latin typeface="Cambria" panose="02040503050406030204" pitchFamily="18" charset="0"/>
              </a:rPr>
              <a:t>    </a:t>
            </a:r>
          </a:p>
          <a:p>
            <a:pPr marL="82296" indent="0">
              <a:buNone/>
            </a:pPr>
            <a:endParaRPr lang="ru-RU" dirty="0"/>
          </a:p>
        </p:txBody>
      </p:sp>
      <p:pic>
        <p:nvPicPr>
          <p:cNvPr id="1026" name="Рисунок 36"/>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6444208" y="3337409"/>
            <a:ext cx="2520280" cy="311683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 name="Стрелка влево 3">
            <a:hlinkClick r:id="rId3"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1565405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1000"/>
                                        <p:tgtEl>
                                          <p:spTgt spid="2"/>
                                        </p:tgtEl>
                                      </p:cBhvr>
                                    </p:animEffect>
                                  </p:childTnLst>
                                </p:cTn>
                              </p:par>
                            </p:childTnLst>
                          </p:cTn>
                        </p:par>
                        <p:par>
                          <p:cTn id="8" fill="hold">
                            <p:stCondLst>
                              <p:cond delay="1000"/>
                            </p:stCondLst>
                            <p:childTnLst>
                              <p:par>
                                <p:cTn id="9" presetID="31" presetClass="entr" presetSubtype="0"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 calcmode="lin" valueType="num">
                                      <p:cBhvr>
                                        <p:cTn id="11"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2"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3"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4" dur="1000"/>
                                        <p:tgtEl>
                                          <p:spTgt spid="3">
                                            <p:txEl>
                                              <p:pRg st="0" end="0"/>
                                            </p:txEl>
                                          </p:spTgt>
                                        </p:tgtEl>
                                      </p:cBhvr>
                                    </p:animEffect>
                                  </p:childTnLst>
                                </p:cTn>
                              </p:par>
                              <p:par>
                                <p:cTn id="15" presetID="31" presetClass="entr" presetSubtype="0" fill="hold"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 calcmode="lin" valueType="num">
                                      <p:cBhvr>
                                        <p:cTn id="17"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8"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9"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0" dur="1000"/>
                                        <p:tgtEl>
                                          <p:spTgt spid="3">
                                            <p:txEl>
                                              <p:pRg st="1" end="1"/>
                                            </p:txEl>
                                          </p:spTgt>
                                        </p:tgtEl>
                                      </p:cBhvr>
                                    </p:animEffect>
                                  </p:childTnLst>
                                </p:cTn>
                              </p:par>
                              <p:par>
                                <p:cTn id="21" presetID="31" presetClass="entr" presetSubtype="0" fill="hold"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par>
                                <p:cTn id="27" presetID="31" presetClass="entr" presetSubtype="0" fill="hold"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anim calcmode="lin" valueType="num">
                                      <p:cBhvr>
                                        <p:cTn id="29" dur="1000" fill="hold"/>
                                        <p:tgtEl>
                                          <p:spTgt spid="3">
                                            <p:txEl>
                                              <p:pRg st="3" end="3"/>
                                            </p:txEl>
                                          </p:spTgt>
                                        </p:tgtEl>
                                        <p:attrNameLst>
                                          <p:attrName>ppt_w</p:attrName>
                                        </p:attrNameLst>
                                      </p:cBhvr>
                                      <p:tavLst>
                                        <p:tav tm="0">
                                          <p:val>
                                            <p:fltVal val="0"/>
                                          </p:val>
                                        </p:tav>
                                        <p:tav tm="100000">
                                          <p:val>
                                            <p:strVal val="#ppt_w"/>
                                          </p:val>
                                        </p:tav>
                                      </p:tavLst>
                                    </p:anim>
                                    <p:anim calcmode="lin" valueType="num">
                                      <p:cBhvr>
                                        <p:cTn id="30" dur="1000" fill="hold"/>
                                        <p:tgtEl>
                                          <p:spTgt spid="3">
                                            <p:txEl>
                                              <p:pRg st="3" end="3"/>
                                            </p:txEl>
                                          </p:spTgt>
                                        </p:tgtEl>
                                        <p:attrNameLst>
                                          <p:attrName>ppt_h</p:attrName>
                                        </p:attrNameLst>
                                      </p:cBhvr>
                                      <p:tavLst>
                                        <p:tav tm="0">
                                          <p:val>
                                            <p:fltVal val="0"/>
                                          </p:val>
                                        </p:tav>
                                        <p:tav tm="100000">
                                          <p:val>
                                            <p:strVal val="#ppt_h"/>
                                          </p:val>
                                        </p:tav>
                                      </p:tavLst>
                                    </p:anim>
                                    <p:anim calcmode="lin" valueType="num">
                                      <p:cBhvr>
                                        <p:cTn id="31" dur="100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32" dur="1000"/>
                                        <p:tgtEl>
                                          <p:spTgt spid="3">
                                            <p:txEl>
                                              <p:pRg st="3" end="3"/>
                                            </p:txEl>
                                          </p:spTgt>
                                        </p:tgtEl>
                                      </p:cBhvr>
                                    </p:animEffect>
                                  </p:childTnLst>
                                </p:cTn>
                              </p:par>
                              <p:par>
                                <p:cTn id="33" presetID="31" presetClass="entr" presetSubtype="0" fill="hold"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anim calcmode="lin" valueType="num">
                                      <p:cBhvr>
                                        <p:cTn id="35" dur="1000" fill="hold"/>
                                        <p:tgtEl>
                                          <p:spTgt spid="3">
                                            <p:txEl>
                                              <p:pRg st="4" end="4"/>
                                            </p:txEl>
                                          </p:spTgt>
                                        </p:tgtEl>
                                        <p:attrNameLst>
                                          <p:attrName>ppt_w</p:attrName>
                                        </p:attrNameLst>
                                      </p:cBhvr>
                                      <p:tavLst>
                                        <p:tav tm="0">
                                          <p:val>
                                            <p:fltVal val="0"/>
                                          </p:val>
                                        </p:tav>
                                        <p:tav tm="100000">
                                          <p:val>
                                            <p:strVal val="#ppt_w"/>
                                          </p:val>
                                        </p:tav>
                                      </p:tavLst>
                                    </p:anim>
                                    <p:anim calcmode="lin" valueType="num">
                                      <p:cBhvr>
                                        <p:cTn id="36" dur="1000" fill="hold"/>
                                        <p:tgtEl>
                                          <p:spTgt spid="3">
                                            <p:txEl>
                                              <p:pRg st="4" end="4"/>
                                            </p:txEl>
                                          </p:spTgt>
                                        </p:tgtEl>
                                        <p:attrNameLst>
                                          <p:attrName>ppt_h</p:attrName>
                                        </p:attrNameLst>
                                      </p:cBhvr>
                                      <p:tavLst>
                                        <p:tav tm="0">
                                          <p:val>
                                            <p:fltVal val="0"/>
                                          </p:val>
                                        </p:tav>
                                        <p:tav tm="100000">
                                          <p:val>
                                            <p:strVal val="#ppt_h"/>
                                          </p:val>
                                        </p:tav>
                                      </p:tavLst>
                                    </p:anim>
                                    <p:anim calcmode="lin" valueType="num">
                                      <p:cBhvr>
                                        <p:cTn id="37" dur="100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8" dur="1000"/>
                                        <p:tgtEl>
                                          <p:spTgt spid="3">
                                            <p:txEl>
                                              <p:pRg st="4" end="4"/>
                                            </p:txEl>
                                          </p:spTgt>
                                        </p:tgtEl>
                                      </p:cBhvr>
                                    </p:animEffect>
                                  </p:childTnLst>
                                </p:cTn>
                              </p:par>
                            </p:childTnLst>
                          </p:cTn>
                        </p:par>
                        <p:par>
                          <p:cTn id="39" fill="hold">
                            <p:stCondLst>
                              <p:cond delay="2000"/>
                            </p:stCondLst>
                            <p:childTnLst>
                              <p:par>
                                <p:cTn id="40" presetID="35" presetClass="entr" presetSubtype="0" fill="hold" nodeType="afterEffect">
                                  <p:stCondLst>
                                    <p:cond delay="0"/>
                                  </p:stCondLst>
                                  <p:childTnLst>
                                    <p:set>
                                      <p:cBhvr>
                                        <p:cTn id="41" dur="1" fill="hold">
                                          <p:stCondLst>
                                            <p:cond delay="0"/>
                                          </p:stCondLst>
                                        </p:cTn>
                                        <p:tgtEl>
                                          <p:spTgt spid="1026"/>
                                        </p:tgtEl>
                                        <p:attrNameLst>
                                          <p:attrName>style.visibility</p:attrName>
                                        </p:attrNameLst>
                                      </p:cBhvr>
                                      <p:to>
                                        <p:strVal val="visible"/>
                                      </p:to>
                                    </p:set>
                                    <p:animEffect transition="in" filter="fade">
                                      <p:cBhvr>
                                        <p:cTn id="42" dur="2000"/>
                                        <p:tgtEl>
                                          <p:spTgt spid="1026"/>
                                        </p:tgtEl>
                                      </p:cBhvr>
                                    </p:animEffect>
                                    <p:anim calcmode="lin" valueType="num">
                                      <p:cBhvr>
                                        <p:cTn id="43" dur="2000" fill="hold"/>
                                        <p:tgtEl>
                                          <p:spTgt spid="1026"/>
                                        </p:tgtEl>
                                        <p:attrNameLst>
                                          <p:attrName>style.rotation</p:attrName>
                                        </p:attrNameLst>
                                      </p:cBhvr>
                                      <p:tavLst>
                                        <p:tav tm="0">
                                          <p:val>
                                            <p:fltVal val="720"/>
                                          </p:val>
                                        </p:tav>
                                        <p:tav tm="100000">
                                          <p:val>
                                            <p:fltVal val="0"/>
                                          </p:val>
                                        </p:tav>
                                      </p:tavLst>
                                    </p:anim>
                                    <p:anim calcmode="lin" valueType="num">
                                      <p:cBhvr>
                                        <p:cTn id="44" dur="2000" fill="hold"/>
                                        <p:tgtEl>
                                          <p:spTgt spid="1026"/>
                                        </p:tgtEl>
                                        <p:attrNameLst>
                                          <p:attrName>ppt_h</p:attrName>
                                        </p:attrNameLst>
                                      </p:cBhvr>
                                      <p:tavLst>
                                        <p:tav tm="0">
                                          <p:val>
                                            <p:fltVal val="0"/>
                                          </p:val>
                                        </p:tav>
                                        <p:tav tm="100000">
                                          <p:val>
                                            <p:strVal val="#ppt_h"/>
                                          </p:val>
                                        </p:tav>
                                      </p:tavLst>
                                    </p:anim>
                                    <p:anim calcmode="lin" valueType="num">
                                      <p:cBhvr>
                                        <p:cTn id="45" dur="2000" fill="hold"/>
                                        <p:tgtEl>
                                          <p:spTgt spid="102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47430" y="0"/>
            <a:ext cx="8178112" cy="1143000"/>
          </a:xfrm>
        </p:spPr>
        <p:txBody>
          <a:bodyPr>
            <a:normAutofit/>
          </a:bodyPr>
          <a:lstStyle/>
          <a:p>
            <a:pPr algn="ctr"/>
            <a:r>
              <a:rPr lang="ru-RU" sz="3200" b="1" dirty="0" smtClean="0">
                <a:latin typeface="Cambria" panose="02040503050406030204" pitchFamily="18" charset="0"/>
              </a:rPr>
              <a:t>Основные документы на квартиру</a:t>
            </a:r>
            <a:endParaRPr lang="ru-RU" sz="3200" b="1" dirty="0">
              <a:latin typeface="Cambria" panose="02040503050406030204" pitchFamily="18" charset="0"/>
            </a:endParaRPr>
          </a:p>
        </p:txBody>
      </p:sp>
      <p:sp>
        <p:nvSpPr>
          <p:cNvPr id="3" name="Объект 2"/>
          <p:cNvSpPr>
            <a:spLocks noGrp="1"/>
          </p:cNvSpPr>
          <p:nvPr>
            <p:ph idx="1"/>
          </p:nvPr>
        </p:nvSpPr>
        <p:spPr>
          <a:xfrm>
            <a:off x="611560" y="980729"/>
            <a:ext cx="8394136" cy="5616624"/>
          </a:xfrm>
        </p:spPr>
        <p:txBody>
          <a:bodyPr>
            <a:normAutofit fontScale="92500"/>
          </a:bodyPr>
          <a:lstStyle/>
          <a:p>
            <a:pPr algn="just"/>
            <a:r>
              <a:rPr lang="ru-RU" sz="2400" dirty="0" smtClean="0">
                <a:latin typeface="Cambria" panose="02040503050406030204" pitchFamily="18" charset="0"/>
              </a:rPr>
              <a:t>Договор </a:t>
            </a:r>
            <a:r>
              <a:rPr lang="ru-RU" sz="2400" dirty="0">
                <a:latin typeface="Cambria" panose="02040503050406030204" pitchFamily="18" charset="0"/>
              </a:rPr>
              <a:t>найма специализированного жилого помещения/ или Договор социального найма/или Свидетельство о собственности на жилое помещение</a:t>
            </a:r>
            <a:r>
              <a:rPr lang="ru-RU" sz="2400" dirty="0" smtClean="0">
                <a:latin typeface="Cambria" panose="02040503050406030204" pitchFamily="18" charset="0"/>
              </a:rPr>
              <a:t>.</a:t>
            </a:r>
            <a:endParaRPr lang="ru-RU" sz="2400" dirty="0">
              <a:latin typeface="Cambria" panose="02040503050406030204" pitchFamily="18" charset="0"/>
            </a:endParaRPr>
          </a:p>
          <a:p>
            <a:pPr algn="just"/>
            <a:r>
              <a:rPr lang="ru-RU" sz="2400" dirty="0" smtClean="0">
                <a:latin typeface="Cambria" panose="02040503050406030204" pitchFamily="18" charset="0"/>
              </a:rPr>
              <a:t>Квитанция </a:t>
            </a:r>
            <a:r>
              <a:rPr lang="ru-RU" sz="2400" dirty="0">
                <a:latin typeface="Cambria" panose="02040503050406030204" pitchFamily="18" charset="0"/>
              </a:rPr>
              <a:t>оплаты электроэнергии</a:t>
            </a:r>
            <a:r>
              <a:rPr lang="ru-RU" sz="2400" dirty="0" smtClean="0">
                <a:latin typeface="Cambria" panose="02040503050406030204" pitchFamily="18" charset="0"/>
              </a:rPr>
              <a:t>.</a:t>
            </a:r>
            <a:endParaRPr lang="ru-RU" sz="2400" dirty="0">
              <a:latin typeface="Cambria" panose="02040503050406030204" pitchFamily="18" charset="0"/>
            </a:endParaRPr>
          </a:p>
          <a:p>
            <a:pPr algn="just"/>
            <a:r>
              <a:rPr lang="ru-RU" sz="2400" dirty="0" smtClean="0">
                <a:latin typeface="Cambria" panose="02040503050406030204" pitchFamily="18" charset="0"/>
              </a:rPr>
              <a:t>Квитанция </a:t>
            </a:r>
            <a:r>
              <a:rPr lang="ru-RU" sz="2400" dirty="0">
                <a:latin typeface="Cambria" panose="02040503050406030204" pitchFamily="18" charset="0"/>
              </a:rPr>
              <a:t>оплаты телефона</a:t>
            </a:r>
            <a:r>
              <a:rPr lang="ru-RU" sz="2400" dirty="0" smtClean="0">
                <a:latin typeface="Cambria" panose="02040503050406030204" pitchFamily="18" charset="0"/>
              </a:rPr>
              <a:t>.</a:t>
            </a:r>
            <a:endParaRPr lang="ru-RU" sz="2400" dirty="0">
              <a:latin typeface="Cambria" panose="02040503050406030204" pitchFamily="18" charset="0"/>
            </a:endParaRPr>
          </a:p>
          <a:p>
            <a:pPr algn="just"/>
            <a:r>
              <a:rPr lang="ru-RU" sz="2400" dirty="0" smtClean="0">
                <a:latin typeface="Cambria" panose="02040503050406030204" pitchFamily="18" charset="0"/>
              </a:rPr>
              <a:t>Договор </a:t>
            </a:r>
            <a:r>
              <a:rPr lang="ru-RU" sz="2400" dirty="0">
                <a:latin typeface="Cambria" panose="02040503050406030204" pitchFamily="18" charset="0"/>
              </a:rPr>
              <a:t>о предоставлении жилищной субсидии (на оплату коммунальных услуг и электроэнергии).</a:t>
            </a:r>
          </a:p>
          <a:p>
            <a:pPr marL="82296" indent="0" algn="ctr">
              <a:buNone/>
            </a:pPr>
            <a:endParaRPr lang="ru-RU" sz="3000" b="1" dirty="0" smtClean="0">
              <a:solidFill>
                <a:srgbClr val="FF0000"/>
              </a:solidFill>
              <a:latin typeface="Cambria" panose="02040503050406030204" pitchFamily="18" charset="0"/>
            </a:endParaRPr>
          </a:p>
          <a:p>
            <a:pPr marL="82296" indent="0" algn="ctr">
              <a:buNone/>
            </a:pPr>
            <a:r>
              <a:rPr lang="ru-RU" sz="3000" b="1" dirty="0" smtClean="0">
                <a:solidFill>
                  <a:srgbClr val="FF0000"/>
                </a:solidFill>
                <a:latin typeface="Cambria" panose="02040503050406030204" pitchFamily="18" charset="0"/>
              </a:rPr>
              <a:t>ПОМНИ</a:t>
            </a:r>
            <a:r>
              <a:rPr lang="ru-RU" sz="3000" b="1" dirty="0">
                <a:solidFill>
                  <a:srgbClr val="FF0000"/>
                </a:solidFill>
                <a:latin typeface="Cambria" panose="02040503050406030204" pitchFamily="18" charset="0"/>
              </a:rPr>
              <a:t>!</a:t>
            </a:r>
          </a:p>
          <a:p>
            <a:pPr marL="82296" indent="0" algn="just">
              <a:buNone/>
            </a:pPr>
            <a:r>
              <a:rPr lang="ru-RU" sz="3000" b="1" dirty="0">
                <a:solidFill>
                  <a:srgbClr val="FF0000"/>
                </a:solidFill>
                <a:latin typeface="Cambria" panose="02040503050406030204" pitchFamily="18" charset="0"/>
              </a:rPr>
              <a:t>Храни все документы на квартиру в доступном для тебя (и больше ни для кого) месте.</a:t>
            </a:r>
          </a:p>
          <a:p>
            <a:pPr marL="82296" indent="0" algn="just">
              <a:buNone/>
            </a:pPr>
            <a:r>
              <a:rPr lang="ru-RU" sz="3000" b="1" dirty="0">
                <a:solidFill>
                  <a:srgbClr val="FF0000"/>
                </a:solidFill>
                <a:latin typeface="Cambria" panose="02040503050406030204" pitchFamily="18" charset="0"/>
              </a:rPr>
              <a:t>Восстановление документов – очень трудный и длительный процесс</a:t>
            </a:r>
          </a:p>
          <a:p>
            <a:pPr algn="just"/>
            <a:endParaRPr lang="ru-RU" dirty="0">
              <a:latin typeface="Cambria" panose="02040503050406030204" pitchFamily="18" charset="0"/>
            </a:endParaRPr>
          </a:p>
        </p:txBody>
      </p:sp>
      <p:sp>
        <p:nvSpPr>
          <p:cNvPr id="4" name="Стрелка влево 3">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0817581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1000" fill="hold"/>
                                        <p:tgtEl>
                                          <p:spTgt spid="2"/>
                                        </p:tgtEl>
                                        <p:attrNameLst>
                                          <p:attrName>ppt_x</p:attrName>
                                        </p:attrNameLst>
                                      </p:cBhvr>
                                      <p:tavLst>
                                        <p:tav tm="0">
                                          <p:val>
                                            <p:strVal val="#ppt_x"/>
                                          </p:val>
                                        </p:tav>
                                        <p:tav tm="100000">
                                          <p:val>
                                            <p:strVal val="#ppt_x"/>
                                          </p:val>
                                        </p:tav>
                                      </p:tavLst>
                                    </p:anim>
                                    <p:anim calcmode="lin" valueType="num">
                                      <p:cBhvr additive="base">
                                        <p:cTn id="8" dur="1000" fill="hold"/>
                                        <p:tgtEl>
                                          <p:spTgt spid="2"/>
                                        </p:tgtEl>
                                        <p:attrNameLst>
                                          <p:attrName>ppt_y</p:attrName>
                                        </p:attrNameLst>
                                      </p:cBhvr>
                                      <p:tavLst>
                                        <p:tav tm="0">
                                          <p:val>
                                            <p:strVal val="1+#ppt_h/2"/>
                                          </p:val>
                                        </p:tav>
                                        <p:tav tm="100000">
                                          <p:val>
                                            <p:strVal val="#ppt_y"/>
                                          </p:val>
                                        </p:tav>
                                      </p:tavLst>
                                    </p:anim>
                                  </p:childTnLst>
                                </p:cTn>
                              </p:par>
                            </p:childTnLst>
                          </p:cTn>
                        </p:par>
                        <p:par>
                          <p:cTn id="9" fill="hold">
                            <p:stCondLst>
                              <p:cond delay="1000"/>
                            </p:stCondLst>
                            <p:childTnLst>
                              <p:par>
                                <p:cTn id="10" presetID="14" presetClass="entr" presetSubtype="10"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par>
                                <p:cTn id="13" presetID="14" presetClass="entr" presetSubtype="1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5" dur="500"/>
                                        <p:tgtEl>
                                          <p:spTgt spid="3">
                                            <p:txEl>
                                              <p:pRg st="1" end="1"/>
                                            </p:txEl>
                                          </p:spTgt>
                                        </p:tgtEl>
                                      </p:cBhvr>
                                    </p:animEffect>
                                  </p:childTnLst>
                                </p:cTn>
                              </p:par>
                              <p:par>
                                <p:cTn id="16" presetID="14" presetClass="entr" presetSubtype="10"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8" dur="500"/>
                                        <p:tgtEl>
                                          <p:spTgt spid="3">
                                            <p:txEl>
                                              <p:pRg st="2" end="2"/>
                                            </p:txEl>
                                          </p:spTgt>
                                        </p:tgtEl>
                                      </p:cBhvr>
                                    </p:animEffect>
                                  </p:childTnLst>
                                </p:cTn>
                              </p:par>
                              <p:par>
                                <p:cTn id="19" presetID="14" presetClass="entr" presetSubtype="10" fill="hold" nodeType="with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1" dur="500"/>
                                        <p:tgtEl>
                                          <p:spTgt spid="3">
                                            <p:txEl>
                                              <p:pRg st="3" end="3"/>
                                            </p:txEl>
                                          </p:spTgt>
                                        </p:tgtEl>
                                      </p:cBhvr>
                                    </p:animEffect>
                                  </p:childTnLst>
                                </p:cTn>
                              </p:par>
                              <p:par>
                                <p:cTn id="22" presetID="14" presetClass="entr" presetSubtype="1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randombar(horizontal)">
                                      <p:cBhvr>
                                        <p:cTn id="24" dur="500"/>
                                        <p:tgtEl>
                                          <p:spTgt spid="3">
                                            <p:txEl>
                                              <p:pRg st="5" end="5"/>
                                            </p:txEl>
                                          </p:spTgt>
                                        </p:tgtEl>
                                      </p:cBhvr>
                                    </p:animEffect>
                                  </p:childTnLst>
                                </p:cTn>
                              </p:par>
                              <p:par>
                                <p:cTn id="25" presetID="14" presetClass="entr" presetSubtype="10" fill="hold"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randombar(horizontal)">
                                      <p:cBhvr>
                                        <p:cTn id="27" dur="500"/>
                                        <p:tgtEl>
                                          <p:spTgt spid="3">
                                            <p:txEl>
                                              <p:pRg st="6" end="6"/>
                                            </p:txEl>
                                          </p:spTgt>
                                        </p:tgtEl>
                                      </p:cBhvr>
                                    </p:animEffect>
                                  </p:childTnLst>
                                </p:cTn>
                              </p:par>
                              <p:par>
                                <p:cTn id="28" presetID="14" presetClass="entr" presetSubtype="10" fill="hold" nodeType="withEffect">
                                  <p:stCondLst>
                                    <p:cond delay="0"/>
                                  </p:stCondLst>
                                  <p:childTnLst>
                                    <p:set>
                                      <p:cBhvr>
                                        <p:cTn id="29" dur="1" fill="hold">
                                          <p:stCondLst>
                                            <p:cond delay="0"/>
                                          </p:stCondLst>
                                        </p:cTn>
                                        <p:tgtEl>
                                          <p:spTgt spid="3">
                                            <p:txEl>
                                              <p:pRg st="7" end="7"/>
                                            </p:txEl>
                                          </p:spTgt>
                                        </p:tgtEl>
                                        <p:attrNameLst>
                                          <p:attrName>style.visibility</p:attrName>
                                        </p:attrNameLst>
                                      </p:cBhvr>
                                      <p:to>
                                        <p:strVal val="visible"/>
                                      </p:to>
                                    </p:set>
                                    <p:animEffect transition="in" filter="randombar(horizontal)">
                                      <p:cBhvr>
                                        <p:cTn id="30"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67544" y="0"/>
            <a:ext cx="8532440" cy="1143000"/>
          </a:xfrm>
        </p:spPr>
        <p:txBody>
          <a:bodyPr>
            <a:normAutofit/>
          </a:bodyPr>
          <a:lstStyle/>
          <a:p>
            <a:pPr algn="ctr"/>
            <a:r>
              <a:rPr lang="ru-RU" b="1" dirty="0" smtClean="0">
                <a:latin typeface="Cambria" panose="02040503050406030204" pitchFamily="18" charset="0"/>
              </a:rPr>
              <a:t>Как и где платить за квартиру</a:t>
            </a:r>
            <a:endParaRPr lang="ru-RU" b="1" dirty="0">
              <a:latin typeface="Cambria" panose="02040503050406030204" pitchFamily="18" charset="0"/>
            </a:endParaRPr>
          </a:p>
        </p:txBody>
      </p:sp>
      <p:sp>
        <p:nvSpPr>
          <p:cNvPr id="3" name="Объект 2"/>
          <p:cNvSpPr>
            <a:spLocks noGrp="1"/>
          </p:cNvSpPr>
          <p:nvPr>
            <p:ph idx="1"/>
          </p:nvPr>
        </p:nvSpPr>
        <p:spPr>
          <a:xfrm>
            <a:off x="539552" y="1124744"/>
            <a:ext cx="8424936" cy="5544616"/>
          </a:xfrm>
        </p:spPr>
        <p:txBody>
          <a:bodyPr>
            <a:normAutofit/>
          </a:bodyPr>
          <a:lstStyle/>
          <a:p>
            <a:pPr marL="82296" indent="0" algn="just">
              <a:buNone/>
            </a:pPr>
            <a:r>
              <a:rPr lang="ru-RU" sz="2400" dirty="0">
                <a:latin typeface="Cambria" panose="02040503050406030204" pitchFamily="18" charset="0"/>
              </a:rPr>
              <a:t>В твой почтовый ящик различные эксплуатационные службы ежемесячно присылают свои квитанции. Чтобы в квартире все работало, нужно оплачивать эти квитанции в указанный срок.</a:t>
            </a:r>
          </a:p>
          <a:p>
            <a:endParaRPr lang="ru-RU" sz="2400" b="1" dirty="0" smtClean="0"/>
          </a:p>
          <a:p>
            <a:pPr marL="82296" indent="0" algn="ctr">
              <a:buNone/>
            </a:pPr>
            <a:r>
              <a:rPr lang="ru-RU" sz="2400" b="1" dirty="0" smtClean="0">
                <a:latin typeface="Cambria" panose="02040503050406030204" pitchFamily="18" charset="0"/>
              </a:rPr>
              <a:t>Какие </a:t>
            </a:r>
            <a:r>
              <a:rPr lang="ru-RU" sz="2400" b="1" dirty="0">
                <a:latin typeface="Cambria" panose="02040503050406030204" pitchFamily="18" charset="0"/>
              </a:rPr>
              <a:t>квитанции ОБЯЗАТЕЛЬНО оплачивать ежемесячно?</a:t>
            </a:r>
            <a:endParaRPr lang="ru-RU" sz="2400" dirty="0">
              <a:latin typeface="Cambria" panose="02040503050406030204" pitchFamily="18" charset="0"/>
            </a:endParaRPr>
          </a:p>
          <a:p>
            <a:pPr marL="82296" indent="0">
              <a:buNone/>
            </a:pPr>
            <a:r>
              <a:rPr lang="ru-RU" sz="2400" b="1" dirty="0">
                <a:latin typeface="Cambria" panose="02040503050406030204" pitchFamily="18" charset="0"/>
              </a:rPr>
              <a:t> </a:t>
            </a:r>
            <a:endParaRPr lang="ru-RU" sz="2400" dirty="0">
              <a:latin typeface="Cambria" panose="02040503050406030204" pitchFamily="18" charset="0"/>
            </a:endParaRPr>
          </a:p>
          <a:p>
            <a:pPr lvl="0"/>
            <a:r>
              <a:rPr lang="ru-RU" sz="2400" dirty="0">
                <a:latin typeface="Cambria" panose="02040503050406030204" pitchFamily="18" charset="0"/>
              </a:rPr>
              <a:t>Единую квитанцию по оплате коммунальных платежей.</a:t>
            </a:r>
          </a:p>
          <a:p>
            <a:pPr lvl="0"/>
            <a:r>
              <a:rPr lang="ru-RU" sz="2400" dirty="0">
                <a:latin typeface="Cambria" panose="02040503050406030204" pitchFamily="18" charset="0"/>
              </a:rPr>
              <a:t>Квитанцию по оплате телефона.</a:t>
            </a:r>
          </a:p>
          <a:p>
            <a:pPr lvl="0"/>
            <a:r>
              <a:rPr lang="ru-RU" sz="2400" dirty="0">
                <a:latin typeface="Cambria" panose="02040503050406030204" pitchFamily="18" charset="0"/>
              </a:rPr>
              <a:t>Квитанцию по оплате электроэнергии.</a:t>
            </a:r>
          </a:p>
          <a:p>
            <a:pPr lvl="0"/>
            <a:r>
              <a:rPr lang="ru-RU" sz="2400" dirty="0">
                <a:latin typeface="Cambria" panose="02040503050406030204" pitchFamily="18" charset="0"/>
              </a:rPr>
              <a:t>Квитанцию по оплате газа.</a:t>
            </a:r>
          </a:p>
          <a:p>
            <a:pPr marL="82296" indent="0" algn="just">
              <a:buNone/>
            </a:pPr>
            <a:endParaRPr lang="ru-RU" sz="2400" dirty="0">
              <a:latin typeface="Cambria" panose="02040503050406030204" pitchFamily="18" charset="0"/>
            </a:endParaRPr>
          </a:p>
        </p:txBody>
      </p:sp>
      <p:sp>
        <p:nvSpPr>
          <p:cNvPr id="4" name="Стрелка влево 3">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6018434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par>
                                <p:cTn id="11" presetID="6" presetClass="entr" presetSubtype="16" fill="hold" nodeType="with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circle(in)">
                                      <p:cBhvr>
                                        <p:cTn id="13" dur="1500"/>
                                        <p:tgtEl>
                                          <p:spTgt spid="3">
                                            <p:txEl>
                                              <p:pRg st="0" end="0"/>
                                            </p:txEl>
                                          </p:spTgt>
                                        </p:tgtEl>
                                      </p:cBhvr>
                                    </p:animEffect>
                                  </p:childTnLst>
                                </p:cTn>
                              </p:par>
                            </p:childTnLst>
                          </p:cTn>
                        </p:par>
                        <p:par>
                          <p:cTn id="14" fill="hold">
                            <p:stCondLst>
                              <p:cond delay="3300"/>
                            </p:stCondLst>
                            <p:childTnLst>
                              <p:par>
                                <p:cTn id="15" presetID="6" presetClass="entr" presetSubtype="16" fill="hold" nodeType="after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1500"/>
                                        <p:tgtEl>
                                          <p:spTgt spid="3">
                                            <p:txEl>
                                              <p:pRg st="2" end="2"/>
                                            </p:txEl>
                                          </p:spTgt>
                                        </p:tgtEl>
                                      </p:cBhvr>
                                    </p:animEffect>
                                  </p:childTnLst>
                                </p:cTn>
                              </p:par>
                            </p:childTnLst>
                          </p:cTn>
                        </p:par>
                        <p:par>
                          <p:cTn id="18" fill="hold">
                            <p:stCondLst>
                              <p:cond delay="4800"/>
                            </p:stCondLst>
                            <p:childTnLst>
                              <p:par>
                                <p:cTn id="19" presetID="6" presetClass="entr" presetSubtype="16" fill="hold" nodeType="afterEffect">
                                  <p:stCondLst>
                                    <p:cond delay="0"/>
                                  </p:stCondLst>
                                  <p:childTnLst>
                                    <p:set>
                                      <p:cBhvr>
                                        <p:cTn id="20" dur="1" fill="hold">
                                          <p:stCondLst>
                                            <p:cond delay="0"/>
                                          </p:stCondLst>
                                        </p:cTn>
                                        <p:tgtEl>
                                          <p:spTgt spid="3">
                                            <p:txEl>
                                              <p:pRg st="3" end="3"/>
                                            </p:txEl>
                                          </p:spTgt>
                                        </p:tgtEl>
                                        <p:attrNameLst>
                                          <p:attrName>style.visibility</p:attrName>
                                        </p:attrNameLst>
                                      </p:cBhvr>
                                      <p:to>
                                        <p:strVal val="visible"/>
                                      </p:to>
                                    </p:set>
                                    <p:animEffect transition="in" filter="circle(in)">
                                      <p:cBhvr>
                                        <p:cTn id="21" dur="1500"/>
                                        <p:tgtEl>
                                          <p:spTgt spid="3">
                                            <p:txEl>
                                              <p:pRg st="3" end="3"/>
                                            </p:txEl>
                                          </p:spTgt>
                                        </p:tgtEl>
                                      </p:cBhvr>
                                    </p:animEffect>
                                  </p:childTnLst>
                                </p:cTn>
                              </p:par>
                            </p:childTnLst>
                          </p:cTn>
                        </p:par>
                        <p:par>
                          <p:cTn id="22" fill="hold">
                            <p:stCondLst>
                              <p:cond delay="6300"/>
                            </p:stCondLst>
                            <p:childTnLst>
                              <p:par>
                                <p:cTn id="23" presetID="6" presetClass="entr" presetSubtype="16" fill="hold" nodeType="after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circle(in)">
                                      <p:cBhvr>
                                        <p:cTn id="25" dur="1500"/>
                                        <p:tgtEl>
                                          <p:spTgt spid="3">
                                            <p:txEl>
                                              <p:pRg st="4" end="4"/>
                                            </p:txEl>
                                          </p:spTgt>
                                        </p:tgtEl>
                                      </p:cBhvr>
                                    </p:animEffect>
                                  </p:childTnLst>
                                </p:cTn>
                              </p:par>
                            </p:childTnLst>
                          </p:cTn>
                        </p:par>
                        <p:par>
                          <p:cTn id="26" fill="hold">
                            <p:stCondLst>
                              <p:cond delay="7800"/>
                            </p:stCondLst>
                            <p:childTnLst>
                              <p:par>
                                <p:cTn id="27" presetID="6" presetClass="entr" presetSubtype="16" fill="hold" nodeType="afterEffect">
                                  <p:stCondLst>
                                    <p:cond delay="0"/>
                                  </p:stCondLst>
                                  <p:childTnLst>
                                    <p:set>
                                      <p:cBhvr>
                                        <p:cTn id="28" dur="1" fill="hold">
                                          <p:stCondLst>
                                            <p:cond delay="0"/>
                                          </p:stCondLst>
                                        </p:cTn>
                                        <p:tgtEl>
                                          <p:spTgt spid="3">
                                            <p:txEl>
                                              <p:pRg st="5" end="5"/>
                                            </p:txEl>
                                          </p:spTgt>
                                        </p:tgtEl>
                                        <p:attrNameLst>
                                          <p:attrName>style.visibility</p:attrName>
                                        </p:attrNameLst>
                                      </p:cBhvr>
                                      <p:to>
                                        <p:strVal val="visible"/>
                                      </p:to>
                                    </p:set>
                                    <p:animEffect transition="in" filter="circle(in)">
                                      <p:cBhvr>
                                        <p:cTn id="29" dur="1500"/>
                                        <p:tgtEl>
                                          <p:spTgt spid="3">
                                            <p:txEl>
                                              <p:pRg st="5" end="5"/>
                                            </p:txEl>
                                          </p:spTgt>
                                        </p:tgtEl>
                                      </p:cBhvr>
                                    </p:animEffect>
                                  </p:childTnLst>
                                </p:cTn>
                              </p:par>
                            </p:childTnLst>
                          </p:cTn>
                        </p:par>
                        <p:par>
                          <p:cTn id="30" fill="hold">
                            <p:stCondLst>
                              <p:cond delay="9300"/>
                            </p:stCondLst>
                            <p:childTnLst>
                              <p:par>
                                <p:cTn id="31" presetID="6" presetClass="entr" presetSubtype="16" fill="hold" nodeType="afterEffect">
                                  <p:stCondLst>
                                    <p:cond delay="0"/>
                                  </p:stCondLst>
                                  <p:childTnLst>
                                    <p:set>
                                      <p:cBhvr>
                                        <p:cTn id="32" dur="1" fill="hold">
                                          <p:stCondLst>
                                            <p:cond delay="0"/>
                                          </p:stCondLst>
                                        </p:cTn>
                                        <p:tgtEl>
                                          <p:spTgt spid="3">
                                            <p:txEl>
                                              <p:pRg st="6" end="6"/>
                                            </p:txEl>
                                          </p:spTgt>
                                        </p:tgtEl>
                                        <p:attrNameLst>
                                          <p:attrName>style.visibility</p:attrName>
                                        </p:attrNameLst>
                                      </p:cBhvr>
                                      <p:to>
                                        <p:strVal val="visible"/>
                                      </p:to>
                                    </p:set>
                                    <p:animEffect transition="in" filter="circle(in)">
                                      <p:cBhvr>
                                        <p:cTn id="33" dur="1500"/>
                                        <p:tgtEl>
                                          <p:spTgt spid="3">
                                            <p:txEl>
                                              <p:pRg st="6" end="6"/>
                                            </p:txEl>
                                          </p:spTgt>
                                        </p:tgtEl>
                                      </p:cBhvr>
                                    </p:animEffect>
                                  </p:childTnLst>
                                </p:cTn>
                              </p:par>
                            </p:childTnLst>
                          </p:cTn>
                        </p:par>
                        <p:par>
                          <p:cTn id="34" fill="hold">
                            <p:stCondLst>
                              <p:cond delay="10800"/>
                            </p:stCondLst>
                            <p:childTnLst>
                              <p:par>
                                <p:cTn id="35" presetID="6" presetClass="entr" presetSubtype="16" fill="hold" nodeType="afterEffect">
                                  <p:stCondLst>
                                    <p:cond delay="0"/>
                                  </p:stCondLst>
                                  <p:childTnLst>
                                    <p:set>
                                      <p:cBhvr>
                                        <p:cTn id="36" dur="1" fill="hold">
                                          <p:stCondLst>
                                            <p:cond delay="0"/>
                                          </p:stCondLst>
                                        </p:cTn>
                                        <p:tgtEl>
                                          <p:spTgt spid="3">
                                            <p:txEl>
                                              <p:pRg st="7" end="7"/>
                                            </p:txEl>
                                          </p:spTgt>
                                        </p:tgtEl>
                                        <p:attrNameLst>
                                          <p:attrName>style.visibility</p:attrName>
                                        </p:attrNameLst>
                                      </p:cBhvr>
                                      <p:to>
                                        <p:strVal val="visible"/>
                                      </p:to>
                                    </p:set>
                                    <p:animEffect transition="in" filter="circle(in)">
                                      <p:cBhvr>
                                        <p:cTn id="37" dur="1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9064" y="0"/>
            <a:ext cx="8424936" cy="1143000"/>
          </a:xfrm>
        </p:spPr>
        <p:txBody>
          <a:bodyPr>
            <a:normAutofit/>
          </a:bodyPr>
          <a:lstStyle/>
          <a:p>
            <a:pPr algn="ctr"/>
            <a:r>
              <a:rPr lang="ru-RU" sz="2800" b="1" dirty="0">
                <a:effectLst/>
                <a:latin typeface="Cambria" panose="02040503050406030204" pitchFamily="18" charset="0"/>
              </a:rPr>
              <a:t>ЕДИНАЯ КВИТАНЦИЯ ПО ОПЛАТЕ</a:t>
            </a:r>
            <a:r>
              <a:rPr lang="ru-RU" sz="2800" dirty="0">
                <a:effectLst/>
                <a:latin typeface="Cambria" panose="02040503050406030204" pitchFamily="18" charset="0"/>
              </a:rPr>
              <a:t/>
            </a:r>
            <a:br>
              <a:rPr lang="ru-RU" sz="2800" dirty="0">
                <a:effectLst/>
                <a:latin typeface="Cambria" panose="02040503050406030204" pitchFamily="18" charset="0"/>
              </a:rPr>
            </a:br>
            <a:r>
              <a:rPr lang="ru-RU" sz="2800" b="1" dirty="0">
                <a:effectLst/>
                <a:latin typeface="Cambria" panose="02040503050406030204" pitchFamily="18" charset="0"/>
              </a:rPr>
              <a:t>КОММУНАЛЬНЫХ </a:t>
            </a:r>
            <a:r>
              <a:rPr lang="ru-RU" sz="2800" b="1" dirty="0" smtClean="0">
                <a:effectLst/>
                <a:latin typeface="Cambria" panose="02040503050406030204" pitchFamily="18" charset="0"/>
              </a:rPr>
              <a:t>ПЛАТЕЖЕЙ</a:t>
            </a:r>
            <a:endParaRPr lang="ru-RU" sz="2800" dirty="0">
              <a:latin typeface="Cambria" panose="02040503050406030204" pitchFamily="18" charset="0"/>
            </a:endParaRPr>
          </a:p>
        </p:txBody>
      </p:sp>
      <p:sp>
        <p:nvSpPr>
          <p:cNvPr id="3" name="Объект 2"/>
          <p:cNvSpPr>
            <a:spLocks noGrp="1"/>
          </p:cNvSpPr>
          <p:nvPr>
            <p:ph idx="1"/>
          </p:nvPr>
        </p:nvSpPr>
        <p:spPr>
          <a:xfrm>
            <a:off x="414319" y="980728"/>
            <a:ext cx="8394136" cy="2232248"/>
          </a:xfrm>
        </p:spPr>
        <p:txBody>
          <a:bodyPr>
            <a:normAutofit/>
          </a:bodyPr>
          <a:lstStyle/>
          <a:p>
            <a:pPr marL="82296" indent="0" algn="just">
              <a:buNone/>
            </a:pPr>
            <a:r>
              <a:rPr lang="ru-RU" sz="2200" dirty="0">
                <a:latin typeface="Cambria" panose="02040503050406030204" pitchFamily="18" charset="0"/>
              </a:rPr>
              <a:t>Чаще всего в квитанцию включено все, кроме оплаты за электроэнергию, газ и телефон. А именно: оплата подачи горячей и холодной воды, отопления, оплата за вывоз мусора, эксплуатацию лифта и т. д.</a:t>
            </a:r>
          </a:p>
          <a:p>
            <a:pPr marL="82296" indent="0" algn="just">
              <a:buNone/>
            </a:pPr>
            <a:r>
              <a:rPr lang="ru-RU" sz="2200" dirty="0">
                <a:latin typeface="Cambria" panose="02040503050406030204" pitchFamily="18" charset="0"/>
              </a:rPr>
              <a:t>ТАРИФЫ (цены на коммунальные услуги) со временем меняются. Новые тарифы указаны в квитанциях.</a:t>
            </a:r>
          </a:p>
          <a:p>
            <a:pPr marL="82296" indent="0">
              <a:buNone/>
            </a:pPr>
            <a:endParaRPr lang="ru-RU" dirty="0"/>
          </a:p>
        </p:txBody>
      </p:sp>
      <p:pic>
        <p:nvPicPr>
          <p:cNvPr id="2050" name="Рисунок 29" descr="Описание: http://www.adm.yar.ru/rek/sovesh/sovesh_180310_2.jpg">
            <a:hlinkClick r:id="rId2"/>
          </p:cNvPr>
          <p:cNvPicPr>
            <a:picLocks noChangeAspect="1" noChangeArrowheads="1"/>
          </p:cNvPicPr>
          <p:nvPr/>
        </p:nvPicPr>
        <p:blipFill>
          <a:blip r:embed="rId3">
            <a:extLst>
              <a:ext uri="{28A0092B-C50C-407E-A947-70E740481C1C}">
                <a14:useLocalDpi xmlns="" xmlns:a14="http://schemas.microsoft.com/office/drawing/2010/main" val="0"/>
              </a:ext>
            </a:extLst>
          </a:blip>
          <a:srcRect/>
          <a:stretch>
            <a:fillRect/>
          </a:stretch>
        </p:blipFill>
        <p:spPr bwMode="auto">
          <a:xfrm>
            <a:off x="1331640" y="3356992"/>
            <a:ext cx="4282606" cy="321579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5" name="Стрелка влево 4">
            <a:hlinkClick r:id="rId4"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6120558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1000"/>
                                        <p:tgtEl>
                                          <p:spTgt spid="2"/>
                                        </p:tgtEl>
                                      </p:cBhvr>
                                    </p:animEffect>
                                  </p:childTnLst>
                                </p:cTn>
                              </p:par>
                            </p:childTnLst>
                          </p:cTn>
                        </p:par>
                        <p:par>
                          <p:cTn id="8" fill="hold">
                            <p:stCondLst>
                              <p:cond delay="1000"/>
                            </p:stCondLst>
                            <p:childTnLst>
                              <p:par>
                                <p:cTn id="9" presetID="21" presetClass="entr" presetSubtype="1"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wheel(1)">
                                      <p:cBhvr>
                                        <p:cTn id="11" dur="2000"/>
                                        <p:tgtEl>
                                          <p:spTgt spid="3">
                                            <p:txEl>
                                              <p:pRg st="0" end="0"/>
                                            </p:txEl>
                                          </p:spTgt>
                                        </p:tgtEl>
                                      </p:cBhvr>
                                    </p:animEffect>
                                  </p:childTnLst>
                                </p:cTn>
                              </p:par>
                            </p:childTnLst>
                          </p:cTn>
                        </p:par>
                        <p:par>
                          <p:cTn id="12" fill="hold">
                            <p:stCondLst>
                              <p:cond delay="3000"/>
                            </p:stCondLst>
                            <p:childTnLst>
                              <p:par>
                                <p:cTn id="13" presetID="21" presetClass="entr" presetSubtype="1"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wheel(1)">
                                      <p:cBhvr>
                                        <p:cTn id="15" dur="2000"/>
                                        <p:tgtEl>
                                          <p:spTgt spid="3">
                                            <p:txEl>
                                              <p:pRg st="1" end="1"/>
                                            </p:txEl>
                                          </p:spTgt>
                                        </p:tgtEl>
                                      </p:cBhvr>
                                    </p:animEffect>
                                  </p:childTnLst>
                                </p:cTn>
                              </p:par>
                            </p:childTnLst>
                          </p:cTn>
                        </p:par>
                        <p:par>
                          <p:cTn id="16" fill="hold">
                            <p:stCondLst>
                              <p:cond delay="5000"/>
                            </p:stCondLst>
                            <p:childTnLst>
                              <p:par>
                                <p:cTn id="17" presetID="45" presetClass="entr" presetSubtype="0" fill="hold" nodeType="afterEffect">
                                  <p:stCondLst>
                                    <p:cond delay="0"/>
                                  </p:stCondLst>
                                  <p:childTnLst>
                                    <p:set>
                                      <p:cBhvr>
                                        <p:cTn id="18" dur="1" fill="hold">
                                          <p:stCondLst>
                                            <p:cond delay="0"/>
                                          </p:stCondLst>
                                        </p:cTn>
                                        <p:tgtEl>
                                          <p:spTgt spid="2050"/>
                                        </p:tgtEl>
                                        <p:attrNameLst>
                                          <p:attrName>style.visibility</p:attrName>
                                        </p:attrNameLst>
                                      </p:cBhvr>
                                      <p:to>
                                        <p:strVal val="visible"/>
                                      </p:to>
                                    </p:set>
                                    <p:animEffect transition="in" filter="fade">
                                      <p:cBhvr>
                                        <p:cTn id="19" dur="2000"/>
                                        <p:tgtEl>
                                          <p:spTgt spid="2050"/>
                                        </p:tgtEl>
                                      </p:cBhvr>
                                    </p:animEffect>
                                    <p:anim calcmode="lin" valueType="num">
                                      <p:cBhvr>
                                        <p:cTn id="20" dur="2000" fill="hold"/>
                                        <p:tgtEl>
                                          <p:spTgt spid="2050"/>
                                        </p:tgtEl>
                                        <p:attrNameLst>
                                          <p:attrName>ppt_w</p:attrName>
                                        </p:attrNameLst>
                                      </p:cBhvr>
                                      <p:tavLst>
                                        <p:tav tm="0" fmla="#ppt_w*sin(2.5*pi*$)">
                                          <p:val>
                                            <p:fltVal val="0"/>
                                          </p:val>
                                        </p:tav>
                                        <p:tav tm="100000">
                                          <p:val>
                                            <p:fltVal val="1"/>
                                          </p:val>
                                        </p:tav>
                                      </p:tavLst>
                                    </p:anim>
                                    <p:anim calcmode="lin" valueType="num">
                                      <p:cBhvr>
                                        <p:cTn id="21" dur="2000" fill="hold"/>
                                        <p:tgtEl>
                                          <p:spTgt spid="2050"/>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25192"/>
            <a:ext cx="8106104" cy="1143000"/>
          </a:xfrm>
        </p:spPr>
        <p:txBody>
          <a:bodyPr>
            <a:normAutofit/>
          </a:bodyPr>
          <a:lstStyle/>
          <a:p>
            <a:pPr algn="ctr"/>
            <a:r>
              <a:rPr lang="ru-RU" sz="3100" b="1" dirty="0">
                <a:effectLst/>
                <a:latin typeface="Cambria" panose="02040503050406030204" pitchFamily="18" charset="0"/>
              </a:rPr>
              <a:t>КАК СЭКОНОМИТЬ НА ОПЛАТЕ</a:t>
            </a:r>
            <a:r>
              <a:rPr lang="ru-RU" sz="3100" dirty="0">
                <a:effectLst/>
                <a:latin typeface="Cambria" panose="02040503050406030204" pitchFamily="18" charset="0"/>
              </a:rPr>
              <a:t/>
            </a:r>
            <a:br>
              <a:rPr lang="ru-RU" sz="3100" dirty="0">
                <a:effectLst/>
                <a:latin typeface="Cambria" panose="02040503050406030204" pitchFamily="18" charset="0"/>
              </a:rPr>
            </a:br>
            <a:r>
              <a:rPr lang="ru-RU" sz="3100" b="1" dirty="0">
                <a:effectLst/>
                <a:latin typeface="Cambria" panose="02040503050406030204" pitchFamily="18" charset="0"/>
              </a:rPr>
              <a:t>ЖИЛИЩНО-КОММУНАЛЬНЫХ </a:t>
            </a:r>
            <a:r>
              <a:rPr lang="ru-RU" sz="3100" b="1" dirty="0" smtClean="0">
                <a:effectLst/>
                <a:latin typeface="Cambria" panose="02040503050406030204" pitchFamily="18" charset="0"/>
              </a:rPr>
              <a:t>УСЛУГ</a:t>
            </a:r>
            <a:endParaRPr lang="ru-RU" dirty="0"/>
          </a:p>
        </p:txBody>
      </p:sp>
      <p:sp>
        <p:nvSpPr>
          <p:cNvPr id="3" name="Объект 2"/>
          <p:cNvSpPr>
            <a:spLocks noGrp="1"/>
          </p:cNvSpPr>
          <p:nvPr>
            <p:ph idx="1"/>
          </p:nvPr>
        </p:nvSpPr>
        <p:spPr>
          <a:xfrm>
            <a:off x="179512" y="1124744"/>
            <a:ext cx="8856984" cy="6093296"/>
          </a:xfrm>
        </p:spPr>
        <p:txBody>
          <a:bodyPr>
            <a:normAutofit fontScale="25000" lnSpcReduction="20000"/>
          </a:bodyPr>
          <a:lstStyle/>
          <a:p>
            <a:pPr marL="82296" indent="0" algn="ctr">
              <a:buNone/>
            </a:pPr>
            <a:r>
              <a:rPr lang="ru-RU" sz="9600" b="1" i="1" dirty="0">
                <a:latin typeface="Cambria" panose="02040503050406030204" pitchFamily="18" charset="0"/>
              </a:rPr>
              <a:t>Электроэнергия</a:t>
            </a:r>
            <a:endParaRPr lang="ru-RU" sz="9600" dirty="0">
              <a:latin typeface="Cambria" panose="02040503050406030204" pitchFamily="18" charset="0"/>
            </a:endParaRPr>
          </a:p>
          <a:p>
            <a:pPr marL="82296" indent="0">
              <a:buNone/>
            </a:pPr>
            <a:r>
              <a:rPr lang="ru-RU" sz="9600" dirty="0" smtClean="0">
                <a:latin typeface="Cambria" panose="02040503050406030204" pitchFamily="18" charset="0"/>
              </a:rPr>
              <a:t>– </a:t>
            </a:r>
            <a:r>
              <a:rPr lang="ru-RU" sz="9600" dirty="0">
                <a:latin typeface="Cambria" panose="02040503050406030204" pitchFamily="18" charset="0"/>
              </a:rPr>
              <a:t>Выключай свет, когда выходишь из комнаты.</a:t>
            </a:r>
          </a:p>
          <a:p>
            <a:pPr marL="82296" indent="0" algn="just">
              <a:buNone/>
            </a:pPr>
            <a:r>
              <a:rPr lang="ru-RU" sz="9600" dirty="0">
                <a:latin typeface="Cambria" panose="02040503050406030204" pitchFamily="18" charset="0"/>
              </a:rPr>
              <a:t>– Не держи включенными все электроприборы сразу (счета будут огромными).</a:t>
            </a:r>
          </a:p>
          <a:p>
            <a:pPr marL="82296" indent="0" algn="just">
              <a:buNone/>
            </a:pPr>
            <a:r>
              <a:rPr lang="ru-RU" sz="9600" dirty="0">
                <a:latin typeface="Cambria" panose="02040503050406030204" pitchFamily="18" charset="0"/>
              </a:rPr>
              <a:t>– Отключай электроприборы из сети на ночь и на время отсутствия, вместо того чтобы оставлять их в «спящем» режиме.</a:t>
            </a:r>
          </a:p>
          <a:p>
            <a:pPr marL="82296" indent="0" algn="just">
              <a:buNone/>
            </a:pPr>
            <a:r>
              <a:rPr lang="ru-RU" sz="9600" dirty="0">
                <a:latin typeface="Cambria" panose="02040503050406030204" pitchFamily="18" charset="0"/>
              </a:rPr>
              <a:t>– Отключай зарядные устройства сразу после окончания зарядки.</a:t>
            </a:r>
          </a:p>
          <a:p>
            <a:pPr marL="82296" indent="0" algn="just">
              <a:buNone/>
            </a:pPr>
            <a:r>
              <a:rPr lang="ru-RU" sz="9600" dirty="0">
                <a:latin typeface="Cambria" panose="02040503050406030204" pitchFamily="18" charset="0"/>
              </a:rPr>
              <a:t>– Установи </a:t>
            </a:r>
            <a:r>
              <a:rPr lang="ru-RU" sz="9600" dirty="0" err="1">
                <a:latin typeface="Cambria" panose="02040503050406030204" pitchFamily="18" charset="0"/>
              </a:rPr>
              <a:t>двухтарифный</a:t>
            </a:r>
            <a:r>
              <a:rPr lang="ru-RU" sz="9600" dirty="0">
                <a:latin typeface="Cambria" panose="02040503050406030204" pitchFamily="18" charset="0"/>
              </a:rPr>
              <a:t> счетчик на оплату электроэнергии. Плата за 1 ночной киловатт меньше, чем за дневной. На это время целесообразно запланировать работу стиральной или посудомоечной машины, что </a:t>
            </a:r>
            <a:r>
              <a:rPr lang="ru-RU" sz="9600" dirty="0" smtClean="0">
                <a:latin typeface="Cambria" panose="02040503050406030204" pitchFamily="18" charset="0"/>
              </a:rPr>
              <a:t>может дать </a:t>
            </a:r>
            <a:r>
              <a:rPr lang="ru-RU" sz="9600" dirty="0">
                <a:latin typeface="Cambria" panose="02040503050406030204" pitchFamily="18" charset="0"/>
              </a:rPr>
              <a:t>существенную экономию. Экономичными являются и </a:t>
            </a:r>
            <a:r>
              <a:rPr lang="ru-RU" sz="9600" dirty="0" err="1">
                <a:latin typeface="Cambria" panose="02040503050406030204" pitchFamily="18" charset="0"/>
              </a:rPr>
              <a:t>трехтарифные</a:t>
            </a:r>
            <a:r>
              <a:rPr lang="ru-RU" sz="9600" dirty="0">
                <a:latin typeface="Cambria" panose="02040503050406030204" pitchFamily="18" charset="0"/>
              </a:rPr>
              <a:t> счетчики.</a:t>
            </a:r>
          </a:p>
          <a:p>
            <a:pPr marL="82296" indent="0" algn="just">
              <a:buNone/>
            </a:pPr>
            <a:r>
              <a:rPr lang="ru-RU" sz="9600" dirty="0">
                <a:latin typeface="Cambria" panose="02040503050406030204" pitchFamily="18" charset="0"/>
              </a:rPr>
              <a:t>– Используй при возможности </a:t>
            </a:r>
            <a:r>
              <a:rPr lang="ru-RU" sz="9600" dirty="0" err="1">
                <a:latin typeface="Cambria" panose="02040503050406030204" pitchFamily="18" charset="0"/>
              </a:rPr>
              <a:t>электросберегающие</a:t>
            </a:r>
            <a:r>
              <a:rPr lang="ru-RU" sz="9600" dirty="0">
                <a:latin typeface="Cambria" panose="02040503050406030204" pitchFamily="18" charset="0"/>
              </a:rPr>
              <a:t> лампочки (они дороже, но расход электроэнергии будет меньше).</a:t>
            </a:r>
          </a:p>
          <a:p>
            <a:pPr marL="82296" indent="0" algn="just">
              <a:buNone/>
            </a:pPr>
            <a:r>
              <a:rPr lang="ru-RU" sz="9600" dirty="0">
                <a:latin typeface="Cambria" panose="02040503050406030204" pitchFamily="18" charset="0"/>
              </a:rPr>
              <a:t> </a:t>
            </a:r>
          </a:p>
          <a:p>
            <a:pPr marL="82296" indent="0">
              <a:buNone/>
            </a:pPr>
            <a:endParaRPr lang="ru-RU" dirty="0"/>
          </a:p>
        </p:txBody>
      </p:sp>
      <p:sp>
        <p:nvSpPr>
          <p:cNvPr id="4" name="Стрелка влево 3">
            <a:hlinkClick r:id="rId2" action="ppaction://hlinksldjump" tooltip="Содержание стр.2"/>
          </p:cNvPr>
          <p:cNvSpPr/>
          <p:nvPr/>
        </p:nvSpPr>
        <p:spPr>
          <a:xfrm>
            <a:off x="323528" y="260648"/>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93479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par>
                          <p:cTn id="8" fill="hold">
                            <p:stCondLst>
                              <p:cond delay="500"/>
                            </p:stCondLst>
                            <p:childTnLst>
                              <p:par>
                                <p:cTn id="9" presetID="6" presetClass="entr" presetSubtype="16" fill="hold"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circle(in)">
                                      <p:cBhvr>
                                        <p:cTn id="11" dur="2000"/>
                                        <p:tgtEl>
                                          <p:spTgt spid="3">
                                            <p:txEl>
                                              <p:pRg st="0" end="0"/>
                                            </p:txEl>
                                          </p:spTgt>
                                        </p:tgtEl>
                                      </p:cBhvr>
                                    </p:animEffect>
                                  </p:childTnLst>
                                </p:cTn>
                              </p:par>
                            </p:childTnLst>
                          </p:cTn>
                        </p:par>
                        <p:par>
                          <p:cTn id="12" fill="hold">
                            <p:stCondLst>
                              <p:cond delay="2500"/>
                            </p:stCondLst>
                            <p:childTnLst>
                              <p:par>
                                <p:cTn id="13" presetID="6" presetClass="entr" presetSubtype="16" fill="hold" nodeType="after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Effect transition="in" filter="circle(in)">
                                      <p:cBhvr>
                                        <p:cTn id="15" dur="2000"/>
                                        <p:tgtEl>
                                          <p:spTgt spid="3">
                                            <p:txEl>
                                              <p:pRg st="1" end="1"/>
                                            </p:txEl>
                                          </p:spTgt>
                                        </p:tgtEl>
                                      </p:cBhvr>
                                    </p:animEffect>
                                  </p:childTnLst>
                                </p:cTn>
                              </p:par>
                            </p:childTnLst>
                          </p:cTn>
                        </p:par>
                        <p:par>
                          <p:cTn id="16" fill="hold">
                            <p:stCondLst>
                              <p:cond delay="4500"/>
                            </p:stCondLst>
                            <p:childTnLst>
                              <p:par>
                                <p:cTn id="17" presetID="6" presetClass="entr" presetSubtype="16"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circle(in)">
                                      <p:cBhvr>
                                        <p:cTn id="19" dur="2000"/>
                                        <p:tgtEl>
                                          <p:spTgt spid="3">
                                            <p:txEl>
                                              <p:pRg st="2" end="2"/>
                                            </p:txEl>
                                          </p:spTgt>
                                        </p:tgtEl>
                                      </p:cBhvr>
                                    </p:animEffect>
                                  </p:childTnLst>
                                </p:cTn>
                              </p:par>
                            </p:childTnLst>
                          </p:cTn>
                        </p:par>
                        <p:par>
                          <p:cTn id="20" fill="hold">
                            <p:stCondLst>
                              <p:cond delay="6500"/>
                            </p:stCondLst>
                            <p:childTnLst>
                              <p:par>
                                <p:cTn id="21" presetID="6" presetClass="entr" presetSubtype="16" fill="hold" nodeType="after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animEffect transition="in" filter="circle(in)">
                                      <p:cBhvr>
                                        <p:cTn id="23" dur="2000"/>
                                        <p:tgtEl>
                                          <p:spTgt spid="3">
                                            <p:txEl>
                                              <p:pRg st="3" end="3"/>
                                            </p:txEl>
                                          </p:spTgt>
                                        </p:tgtEl>
                                      </p:cBhvr>
                                    </p:animEffect>
                                  </p:childTnLst>
                                </p:cTn>
                              </p:par>
                            </p:childTnLst>
                          </p:cTn>
                        </p:par>
                        <p:par>
                          <p:cTn id="24" fill="hold">
                            <p:stCondLst>
                              <p:cond delay="8500"/>
                            </p:stCondLst>
                            <p:childTnLst>
                              <p:par>
                                <p:cTn id="25" presetID="6" presetClass="entr" presetSubtype="16" fill="hold" nodeType="after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circle(in)">
                                      <p:cBhvr>
                                        <p:cTn id="27" dur="2000"/>
                                        <p:tgtEl>
                                          <p:spTgt spid="3">
                                            <p:txEl>
                                              <p:pRg st="4" end="4"/>
                                            </p:txEl>
                                          </p:spTgt>
                                        </p:tgtEl>
                                      </p:cBhvr>
                                    </p:animEffect>
                                  </p:childTnLst>
                                </p:cTn>
                              </p:par>
                            </p:childTnLst>
                          </p:cTn>
                        </p:par>
                        <p:par>
                          <p:cTn id="28" fill="hold">
                            <p:stCondLst>
                              <p:cond delay="10500"/>
                            </p:stCondLst>
                            <p:childTnLst>
                              <p:par>
                                <p:cTn id="29" presetID="6" presetClass="entr" presetSubtype="16" fill="hold" nodeType="after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circle(in)">
                                      <p:cBhvr>
                                        <p:cTn id="31" dur="2000"/>
                                        <p:tgtEl>
                                          <p:spTgt spid="3">
                                            <p:txEl>
                                              <p:pRg st="5" end="5"/>
                                            </p:txEl>
                                          </p:spTgt>
                                        </p:tgtEl>
                                      </p:cBhvr>
                                    </p:animEffect>
                                  </p:childTnLst>
                                </p:cTn>
                              </p:par>
                            </p:childTnLst>
                          </p:cTn>
                        </p:par>
                        <p:par>
                          <p:cTn id="32" fill="hold">
                            <p:stCondLst>
                              <p:cond delay="12500"/>
                            </p:stCondLst>
                            <p:childTnLst>
                              <p:par>
                                <p:cTn id="33" presetID="6" presetClass="entr" presetSubtype="16" fill="hold" nodeType="afterEffect">
                                  <p:stCondLst>
                                    <p:cond delay="0"/>
                                  </p:stCondLst>
                                  <p:childTnLst>
                                    <p:set>
                                      <p:cBhvr>
                                        <p:cTn id="34" dur="1" fill="hold">
                                          <p:stCondLst>
                                            <p:cond delay="0"/>
                                          </p:stCondLst>
                                        </p:cTn>
                                        <p:tgtEl>
                                          <p:spTgt spid="3">
                                            <p:txEl>
                                              <p:pRg st="6" end="6"/>
                                            </p:txEl>
                                          </p:spTgt>
                                        </p:tgtEl>
                                        <p:attrNameLst>
                                          <p:attrName>style.visibility</p:attrName>
                                        </p:attrNameLst>
                                      </p:cBhvr>
                                      <p:to>
                                        <p:strVal val="visible"/>
                                      </p:to>
                                    </p:set>
                                    <p:animEffect transition="in" filter="circle(in)">
                                      <p:cBhvr>
                                        <p:cTn id="35" dur="2000"/>
                                        <p:tgtEl>
                                          <p:spTgt spid="3">
                                            <p:txEl>
                                              <p:pRg st="6" end="6"/>
                                            </p:txEl>
                                          </p:spTgt>
                                        </p:tgtEl>
                                      </p:cBhvr>
                                    </p:animEffect>
                                  </p:childTnLst>
                                </p:cTn>
                              </p:par>
                            </p:childTnLst>
                          </p:cTn>
                        </p:par>
                        <p:par>
                          <p:cTn id="36" fill="hold">
                            <p:stCondLst>
                              <p:cond delay="14500"/>
                            </p:stCondLst>
                            <p:childTnLst>
                              <p:par>
                                <p:cTn id="37" presetID="6" presetClass="entr" presetSubtype="16" fill="hold" nodeType="afterEffect">
                                  <p:stCondLst>
                                    <p:cond delay="0"/>
                                  </p:stCondLst>
                                  <p:childTnLst>
                                    <p:set>
                                      <p:cBhvr>
                                        <p:cTn id="38" dur="1" fill="hold">
                                          <p:stCondLst>
                                            <p:cond delay="0"/>
                                          </p:stCondLst>
                                        </p:cTn>
                                        <p:tgtEl>
                                          <p:spTgt spid="3">
                                            <p:txEl>
                                              <p:pRg st="7" end="7"/>
                                            </p:txEl>
                                          </p:spTgt>
                                        </p:tgtEl>
                                        <p:attrNameLst>
                                          <p:attrName>style.visibility</p:attrName>
                                        </p:attrNameLst>
                                      </p:cBhvr>
                                      <p:to>
                                        <p:strVal val="visible"/>
                                      </p:to>
                                    </p:set>
                                    <p:animEffect transition="in" filter="circle(in)">
                                      <p:cBhvr>
                                        <p:cTn id="39" dur="20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41673" y="116632"/>
            <a:ext cx="8352928" cy="5184576"/>
          </a:xfrm>
        </p:spPr>
        <p:txBody>
          <a:bodyPr>
            <a:normAutofit fontScale="62500" lnSpcReduction="20000"/>
          </a:bodyPr>
          <a:lstStyle/>
          <a:p>
            <a:pPr marL="82296" indent="0" algn="ctr">
              <a:buNone/>
            </a:pPr>
            <a:r>
              <a:rPr lang="ru-RU" sz="3700" b="1" i="1" dirty="0" smtClean="0">
                <a:latin typeface="Cambria" panose="02040503050406030204" pitchFamily="18" charset="0"/>
              </a:rPr>
              <a:t>Водоснабжение</a:t>
            </a:r>
            <a:endParaRPr lang="ru-RU" sz="3700" dirty="0">
              <a:latin typeface="Cambria" panose="02040503050406030204" pitchFamily="18" charset="0"/>
            </a:endParaRPr>
          </a:p>
          <a:p>
            <a:pPr marL="82296" indent="457200">
              <a:buNone/>
            </a:pPr>
            <a:r>
              <a:rPr lang="ru-RU" sz="3700" dirty="0" smtClean="0">
                <a:latin typeface="Cambria" panose="02040503050406030204" pitchFamily="18" charset="0"/>
              </a:rPr>
              <a:t>Если </a:t>
            </a:r>
            <a:r>
              <a:rPr lang="ru-RU" sz="3700" dirty="0">
                <a:latin typeface="Cambria" panose="02040503050406030204" pitchFamily="18" charset="0"/>
              </a:rPr>
              <a:t>у тебя установлены счетчики на воду, то существенной экономии можно добиться, соблюдая некоторые простые правила:</a:t>
            </a:r>
          </a:p>
          <a:p>
            <a:pPr marL="82296" indent="0">
              <a:buNone/>
            </a:pPr>
            <a:r>
              <a:rPr lang="ru-RU" sz="3700" dirty="0" smtClean="0">
                <a:latin typeface="Cambria" panose="02040503050406030204" pitchFamily="18" charset="0"/>
              </a:rPr>
              <a:t>– </a:t>
            </a:r>
            <a:r>
              <a:rPr lang="ru-RU" sz="3700" dirty="0">
                <a:latin typeface="Cambria" panose="02040503050406030204" pitchFamily="18" charset="0"/>
              </a:rPr>
              <a:t>отремонтируй или замени все протекающие трубы, краны и вентили. Закрывай кран плотно, если не пользуешься водой;</a:t>
            </a:r>
          </a:p>
          <a:p>
            <a:pPr marL="82296" indent="0">
              <a:buNone/>
            </a:pPr>
            <a:r>
              <a:rPr lang="ru-RU" sz="3700" dirty="0">
                <a:latin typeface="Cambria" panose="02040503050406030204" pitchFamily="18" charset="0"/>
              </a:rPr>
              <a:t>– отремонтируй сливной бачок, если он неисправен. Более экономичными являются унитазы с двумя режимами слива (слабым и сильным);</a:t>
            </a:r>
          </a:p>
          <a:p>
            <a:pPr marL="82296" indent="0">
              <a:buNone/>
            </a:pPr>
            <a:r>
              <a:rPr lang="ru-RU" sz="3700" dirty="0" smtClean="0">
                <a:latin typeface="Cambria" panose="02040503050406030204" pitchFamily="18" charset="0"/>
              </a:rPr>
              <a:t>– </a:t>
            </a:r>
            <a:r>
              <a:rPr lang="ru-RU" sz="3700" dirty="0">
                <a:latin typeface="Cambria" panose="02040503050406030204" pitchFamily="18" charset="0"/>
              </a:rPr>
              <a:t>выключай воду, когда чистишь зубы. Чтобы ополоснуть рот, достаточно одного стакана воды;</a:t>
            </a:r>
          </a:p>
          <a:p>
            <a:pPr marL="82296" indent="0">
              <a:buNone/>
            </a:pPr>
            <a:r>
              <a:rPr lang="ru-RU" sz="3700" dirty="0">
                <a:latin typeface="Cambria" panose="02040503050406030204" pitchFamily="18" charset="0"/>
              </a:rPr>
              <a:t>– если стираешь руками, то отполоскать белье можно и в тазу. Совсем не обязательно пользоваться для этого проточной водой.</a:t>
            </a:r>
          </a:p>
          <a:p>
            <a:pPr marL="82296" indent="0">
              <a:buNone/>
            </a:pPr>
            <a:endParaRPr lang="ru-RU" dirty="0"/>
          </a:p>
        </p:txBody>
      </p:sp>
      <p:pic>
        <p:nvPicPr>
          <p:cNvPr id="3074" name="Рисунок 28"/>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635896" y="4581128"/>
            <a:ext cx="2076450" cy="20955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Стрелка влево 5">
            <a:hlinkClick r:id="rId3"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5529913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8" presetClass="entr" presetSubtype="16"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diamond(in)">
                                      <p:cBhvr>
                                        <p:cTn id="7" dur="2000"/>
                                        <p:tgtEl>
                                          <p:spTgt spid="3">
                                            <p:txEl>
                                              <p:pRg st="0" end="0"/>
                                            </p:txEl>
                                          </p:spTgt>
                                        </p:tgtEl>
                                      </p:cBhvr>
                                    </p:animEffect>
                                  </p:childTnLst>
                                </p:cTn>
                              </p:par>
                              <p:par>
                                <p:cTn id="8" presetID="8"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diamond(in)">
                                      <p:cBhvr>
                                        <p:cTn id="10" dur="2000"/>
                                        <p:tgtEl>
                                          <p:spTgt spid="3">
                                            <p:txEl>
                                              <p:pRg st="1" end="1"/>
                                            </p:txEl>
                                          </p:spTgt>
                                        </p:tgtEl>
                                      </p:cBhvr>
                                    </p:animEffect>
                                  </p:childTnLst>
                                </p:cTn>
                              </p:par>
                              <p:par>
                                <p:cTn id="11" presetID="8" presetClass="entr" presetSubtype="16"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diamond(in)">
                                      <p:cBhvr>
                                        <p:cTn id="13" dur="2000"/>
                                        <p:tgtEl>
                                          <p:spTgt spid="3">
                                            <p:txEl>
                                              <p:pRg st="2" end="2"/>
                                            </p:txEl>
                                          </p:spTgt>
                                        </p:tgtEl>
                                      </p:cBhvr>
                                    </p:animEffect>
                                  </p:childTnLst>
                                </p:cTn>
                              </p:par>
                              <p:par>
                                <p:cTn id="14" presetID="8" presetClass="entr" presetSubtype="16"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diamond(in)">
                                      <p:cBhvr>
                                        <p:cTn id="16" dur="2000"/>
                                        <p:tgtEl>
                                          <p:spTgt spid="3">
                                            <p:txEl>
                                              <p:pRg st="3" end="3"/>
                                            </p:txEl>
                                          </p:spTgt>
                                        </p:tgtEl>
                                      </p:cBhvr>
                                    </p:animEffect>
                                  </p:childTnLst>
                                </p:cTn>
                              </p:par>
                              <p:par>
                                <p:cTn id="17" presetID="8" presetClass="entr" presetSubtype="16"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diamond(in)">
                                      <p:cBhvr>
                                        <p:cTn id="19" dur="2000"/>
                                        <p:tgtEl>
                                          <p:spTgt spid="3">
                                            <p:txEl>
                                              <p:pRg st="4" end="4"/>
                                            </p:txEl>
                                          </p:spTgt>
                                        </p:tgtEl>
                                      </p:cBhvr>
                                    </p:animEffect>
                                  </p:childTnLst>
                                </p:cTn>
                              </p:par>
                              <p:par>
                                <p:cTn id="20" presetID="8" presetClass="entr" presetSubtype="16" fill="hold" nodeType="with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diamond(in)">
                                      <p:cBhvr>
                                        <p:cTn id="22" dur="2000"/>
                                        <p:tgtEl>
                                          <p:spTgt spid="3">
                                            <p:txEl>
                                              <p:pRg st="5" end="5"/>
                                            </p:txEl>
                                          </p:spTgt>
                                        </p:tgtEl>
                                      </p:cBhvr>
                                    </p:animEffect>
                                  </p:childTnLst>
                                </p:cTn>
                              </p:par>
                            </p:childTnLst>
                          </p:cTn>
                        </p:par>
                        <p:par>
                          <p:cTn id="23" fill="hold">
                            <p:stCondLst>
                              <p:cond delay="2000"/>
                            </p:stCondLst>
                            <p:childTnLst>
                              <p:par>
                                <p:cTn id="24" presetID="2" presetClass="entr" presetSubtype="4" fill="hold" nodeType="afterEffect">
                                  <p:stCondLst>
                                    <p:cond delay="0"/>
                                  </p:stCondLst>
                                  <p:childTnLst>
                                    <p:set>
                                      <p:cBhvr>
                                        <p:cTn id="25" dur="1" fill="hold">
                                          <p:stCondLst>
                                            <p:cond delay="0"/>
                                          </p:stCondLst>
                                        </p:cTn>
                                        <p:tgtEl>
                                          <p:spTgt spid="3074"/>
                                        </p:tgtEl>
                                        <p:attrNameLst>
                                          <p:attrName>style.visibility</p:attrName>
                                        </p:attrNameLst>
                                      </p:cBhvr>
                                      <p:to>
                                        <p:strVal val="visible"/>
                                      </p:to>
                                    </p:set>
                                    <p:anim calcmode="lin" valueType="num">
                                      <p:cBhvr additive="base">
                                        <p:cTn id="26" dur="500" fill="hold"/>
                                        <p:tgtEl>
                                          <p:spTgt spid="3074"/>
                                        </p:tgtEl>
                                        <p:attrNameLst>
                                          <p:attrName>ppt_x</p:attrName>
                                        </p:attrNameLst>
                                      </p:cBhvr>
                                      <p:tavLst>
                                        <p:tav tm="0">
                                          <p:val>
                                            <p:strVal val="#ppt_x"/>
                                          </p:val>
                                        </p:tav>
                                        <p:tav tm="100000">
                                          <p:val>
                                            <p:strVal val="#ppt_x"/>
                                          </p:val>
                                        </p:tav>
                                      </p:tavLst>
                                    </p:anim>
                                    <p:anim calcmode="lin" valueType="num">
                                      <p:cBhvr additive="base">
                                        <p:cTn id="27" dur="500" fill="hold"/>
                                        <p:tgtEl>
                                          <p:spTgt spid="307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27584" y="476672"/>
            <a:ext cx="8316416" cy="1143000"/>
          </a:xfrm>
        </p:spPr>
        <p:txBody>
          <a:bodyPr>
            <a:normAutofit/>
          </a:bodyPr>
          <a:lstStyle/>
          <a:p>
            <a:pPr algn="ctr"/>
            <a:r>
              <a:rPr lang="ru-RU" sz="3600" b="1" dirty="0" smtClean="0">
                <a:latin typeface="Cambria" panose="02040503050406030204" pitchFamily="18" charset="0"/>
              </a:rPr>
              <a:t>Как оплатить электроэнергию </a:t>
            </a:r>
            <a:endParaRPr lang="ru-RU" sz="3600" b="1" dirty="0">
              <a:latin typeface="Cambria" panose="02040503050406030204" pitchFamily="18" charset="0"/>
            </a:endParaRPr>
          </a:p>
        </p:txBody>
      </p:sp>
      <p:sp>
        <p:nvSpPr>
          <p:cNvPr id="3" name="Объект 2"/>
          <p:cNvSpPr>
            <a:spLocks noGrp="1"/>
          </p:cNvSpPr>
          <p:nvPr>
            <p:ph idx="1"/>
          </p:nvPr>
        </p:nvSpPr>
        <p:spPr>
          <a:xfrm>
            <a:off x="1115616" y="1844824"/>
            <a:ext cx="7776864" cy="2880320"/>
          </a:xfrm>
        </p:spPr>
        <p:txBody>
          <a:bodyPr/>
          <a:lstStyle/>
          <a:p>
            <a:pPr marL="82296" indent="457200" algn="just">
              <a:buNone/>
            </a:pPr>
            <a:r>
              <a:rPr lang="ru-RU" sz="2400" dirty="0">
                <a:latin typeface="Cambria" panose="02040503050406030204" pitchFamily="18" charset="0"/>
              </a:rPr>
              <a:t>От тебя зависит, сколько платить за электроэнергию. Нет, ты не определяешь стоимость тарифов, но тем не менее ты можешь контролировать расход, а значит, и размер ежемесячной оплаты</a:t>
            </a:r>
            <a:r>
              <a:rPr lang="ru-RU" sz="2400" dirty="0" smtClean="0">
                <a:latin typeface="Cambria" panose="02040503050406030204" pitchFamily="18" charset="0"/>
              </a:rPr>
              <a:t>.</a:t>
            </a:r>
            <a:endParaRPr lang="ru-RU" sz="2400" dirty="0">
              <a:latin typeface="Cambria" panose="02040503050406030204" pitchFamily="18" charset="0"/>
            </a:endParaRPr>
          </a:p>
        </p:txBody>
      </p:sp>
      <p:sp>
        <p:nvSpPr>
          <p:cNvPr id="4" name="Стрелка влево 3">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8361622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6"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by="(-#ppt_w*2)" calcmode="lin" valueType="num">
                                      <p:cBhvr rctx="PPT">
                                        <p:cTn id="7" dur="500" autoRev="1" fill="hold">
                                          <p:stCondLst>
                                            <p:cond delay="0"/>
                                          </p:stCondLst>
                                        </p:cTn>
                                        <p:tgtEl>
                                          <p:spTgt spid="2"/>
                                        </p:tgtEl>
                                        <p:attrNameLst>
                                          <p:attrName>ppt_w</p:attrName>
                                        </p:attrNameLst>
                                      </p:cBhvr>
                                    </p:anim>
                                    <p:anim by="(#ppt_w*0.50)" calcmode="lin" valueType="num">
                                      <p:cBhvr>
                                        <p:cTn id="8" dur="500" decel="50000" autoRev="1" fill="hold">
                                          <p:stCondLst>
                                            <p:cond delay="0"/>
                                          </p:stCondLst>
                                        </p:cTn>
                                        <p:tgtEl>
                                          <p:spTgt spid="2"/>
                                        </p:tgtEl>
                                        <p:attrNameLst>
                                          <p:attrName>ppt_x</p:attrName>
                                        </p:attrNameLst>
                                      </p:cBhvr>
                                    </p:anim>
                                    <p:anim from="(-#ppt_h/2)" to="(#ppt_y)" calcmode="lin" valueType="num">
                                      <p:cBhvr>
                                        <p:cTn id="9" dur="1000" fill="hold">
                                          <p:stCondLst>
                                            <p:cond delay="0"/>
                                          </p:stCondLst>
                                        </p:cTn>
                                        <p:tgtEl>
                                          <p:spTgt spid="2"/>
                                        </p:tgtEl>
                                        <p:attrNameLst>
                                          <p:attrName>ppt_y</p:attrName>
                                        </p:attrNameLst>
                                      </p:cBhvr>
                                    </p:anim>
                                    <p:animRot by="21600000">
                                      <p:cBhvr>
                                        <p:cTn id="10" dur="1000" fill="hold">
                                          <p:stCondLst>
                                            <p:cond delay="0"/>
                                          </p:stCondLst>
                                        </p:cTn>
                                        <p:tgtEl>
                                          <p:spTgt spid="2"/>
                                        </p:tgtEl>
                                        <p:attrNameLst>
                                          <p:attrName>r</p:attrName>
                                        </p:attrNameLst>
                                      </p:cBhvr>
                                    </p:animRot>
                                  </p:childTnLst>
                                </p:cTn>
                              </p:par>
                            </p:childTnLst>
                          </p:cTn>
                        </p:par>
                        <p:par>
                          <p:cTn id="11" fill="hold">
                            <p:stCondLst>
                              <p:cond delay="3400"/>
                            </p:stCondLst>
                            <p:childTnLst>
                              <p:par>
                                <p:cTn id="12" presetID="16" presetClass="entr" presetSubtype="21"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Effect transition="in" filter="barn(inVertical)">
                                      <p:cBhvr>
                                        <p:cTn id="14"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51520" y="274638"/>
            <a:ext cx="8682168" cy="1143000"/>
          </a:xfrm>
        </p:spPr>
        <p:txBody>
          <a:bodyPr>
            <a:noAutofit/>
          </a:bodyPr>
          <a:lstStyle/>
          <a:p>
            <a:pPr algn="ctr"/>
            <a:r>
              <a:rPr lang="ru-RU" sz="2800" b="1" dirty="0">
                <a:latin typeface="Cambria" panose="02040503050406030204" pitchFamily="18" charset="0"/>
              </a:rPr>
              <a:t>КАК ПРАВИЛЬНО ЗАПОЛНИТЬ КВИТАНЦИЮ ОПЛАТЫ ЗА </a:t>
            </a:r>
            <a:r>
              <a:rPr lang="ru-RU" sz="2800" b="1" dirty="0" smtClean="0">
                <a:latin typeface="Cambria" panose="02040503050406030204" pitchFamily="18" charset="0"/>
              </a:rPr>
              <a:t>ЭЛЕКТРОЭНЕРГИЮ</a:t>
            </a:r>
            <a:endParaRPr lang="ru-RU" sz="2800" dirty="0"/>
          </a:p>
        </p:txBody>
      </p:sp>
      <p:sp>
        <p:nvSpPr>
          <p:cNvPr id="3" name="Объект 2"/>
          <p:cNvSpPr>
            <a:spLocks noGrp="1"/>
          </p:cNvSpPr>
          <p:nvPr>
            <p:ph idx="1"/>
          </p:nvPr>
        </p:nvSpPr>
        <p:spPr>
          <a:xfrm>
            <a:off x="539552" y="1124744"/>
            <a:ext cx="8604448" cy="6120680"/>
          </a:xfrm>
        </p:spPr>
        <p:txBody>
          <a:bodyPr>
            <a:normAutofit fontScale="32500" lnSpcReduction="20000"/>
          </a:bodyPr>
          <a:lstStyle/>
          <a:p>
            <a:pPr marL="82296" indent="0">
              <a:buNone/>
            </a:pPr>
            <a:endParaRPr lang="ru-RU" sz="3800" dirty="0">
              <a:latin typeface="Cambria" panose="02040503050406030204" pitchFamily="18" charset="0"/>
            </a:endParaRPr>
          </a:p>
          <a:p>
            <a:pPr lvl="0"/>
            <a:r>
              <a:rPr lang="ru-RU" sz="5500" dirty="0">
                <a:latin typeface="Cambria" panose="02040503050406030204" pitchFamily="18" charset="0"/>
              </a:rPr>
              <a:t>Подойди к счетчику электроэнергии, который расположен в распределительном щитке около твоей входной двери</a:t>
            </a:r>
            <a:r>
              <a:rPr lang="ru-RU" sz="5500" dirty="0" smtClean="0">
                <a:latin typeface="Cambria" panose="02040503050406030204" pitchFamily="18" charset="0"/>
              </a:rPr>
              <a:t>.</a:t>
            </a:r>
            <a:endParaRPr lang="ru-RU" sz="5500" dirty="0">
              <a:latin typeface="Cambria" panose="02040503050406030204" pitchFamily="18" charset="0"/>
            </a:endParaRPr>
          </a:p>
          <a:p>
            <a:pPr lvl="0"/>
            <a:r>
              <a:rPr lang="ru-RU" sz="5500" dirty="0">
                <a:latin typeface="Cambria" panose="02040503050406030204" pitchFamily="18" charset="0"/>
              </a:rPr>
              <a:t>Запиши показания счетчика (пять цифр до запятой) в квитанцию в графу «Последнее</a:t>
            </a:r>
            <a:r>
              <a:rPr lang="ru-RU" sz="5500" dirty="0" smtClean="0">
                <a:latin typeface="Cambria" panose="02040503050406030204" pitchFamily="18" charset="0"/>
              </a:rPr>
              <a:t>».</a:t>
            </a:r>
            <a:endParaRPr lang="ru-RU" sz="5500" dirty="0">
              <a:latin typeface="Cambria" panose="02040503050406030204" pitchFamily="18" charset="0"/>
            </a:endParaRPr>
          </a:p>
          <a:p>
            <a:pPr lvl="0"/>
            <a:r>
              <a:rPr lang="ru-RU" sz="5500" dirty="0">
                <a:latin typeface="Cambria" panose="02040503050406030204" pitchFamily="18" charset="0"/>
              </a:rPr>
              <a:t>В графу «Предыдущее» запиши предыдущие показания счетчика за прошлый месяц (чтобы их узнать, посмотри в оплаченной квитанции за прошлый месяц в графе «Последнее»). Повтори запись еще раз (квитанция состоит из двух одинаковых половинок). Когда ты ее оплатишь, кассир в Сбербанке одну половинку оставит себе и выдаст тебе другую половинку или чек. Сохрани их – они тебе понадобятся в следующем месяце! Стоимость 1кВт•ч (указана в квитанции) умножай на «расход» и получи сумму платежа. Запиши ее в графу «Сумма к оплате</a:t>
            </a:r>
            <a:r>
              <a:rPr lang="ru-RU" sz="5500" dirty="0" smtClean="0">
                <a:latin typeface="Cambria" panose="02040503050406030204" pitchFamily="18" charset="0"/>
              </a:rPr>
              <a:t>».</a:t>
            </a:r>
            <a:endParaRPr lang="ru-RU" sz="5500" dirty="0">
              <a:latin typeface="Cambria" panose="02040503050406030204" pitchFamily="18" charset="0"/>
            </a:endParaRPr>
          </a:p>
          <a:p>
            <a:pPr lvl="0"/>
            <a:r>
              <a:rPr lang="ru-RU" sz="5500" dirty="0">
                <a:latin typeface="Cambria" panose="02040503050406030204" pitchFamily="18" charset="0"/>
              </a:rPr>
              <a:t>Теперь вычти из значения «последнее показание счетчика» значение «предыдущее показание счетчика» и получи расход электроэнергии. Запиши эту цифру в графе «Расход</a:t>
            </a:r>
            <a:r>
              <a:rPr lang="ru-RU" sz="5500" dirty="0" smtClean="0">
                <a:latin typeface="Cambria" panose="02040503050406030204" pitchFamily="18" charset="0"/>
              </a:rPr>
              <a:t>».</a:t>
            </a:r>
            <a:endParaRPr lang="ru-RU" sz="5500" dirty="0">
              <a:latin typeface="Cambria" panose="02040503050406030204" pitchFamily="18" charset="0"/>
            </a:endParaRPr>
          </a:p>
          <a:p>
            <a:pPr lvl="0"/>
            <a:r>
              <a:rPr lang="ru-RU" sz="5500" dirty="0">
                <a:latin typeface="Cambria" panose="02040503050406030204" pitchFamily="18" charset="0"/>
              </a:rPr>
              <a:t>Стоимость 1 </a:t>
            </a:r>
            <a:r>
              <a:rPr lang="ru-RU" sz="5500" dirty="0" err="1">
                <a:latin typeface="Cambria" panose="02040503050406030204" pitchFamily="18" charset="0"/>
              </a:rPr>
              <a:t>кВт•ч</a:t>
            </a:r>
            <a:r>
              <a:rPr lang="ru-RU" sz="5500" dirty="0">
                <a:latin typeface="Cambria" panose="02040503050406030204" pitchFamily="18" charset="0"/>
              </a:rPr>
              <a:t> (указана в квитанции) умножай на «расход» и получи сумму платежа. Запишите  в графу «Сумма к оплате</a:t>
            </a:r>
            <a:r>
              <a:rPr lang="ru-RU" sz="5500" dirty="0" smtClean="0">
                <a:latin typeface="Cambria" panose="02040503050406030204" pitchFamily="18" charset="0"/>
              </a:rPr>
              <a:t>».</a:t>
            </a:r>
            <a:r>
              <a:rPr lang="ru-RU" sz="5500" dirty="0">
                <a:latin typeface="Cambria" panose="02040503050406030204" pitchFamily="18" charset="0"/>
              </a:rPr>
              <a:t> </a:t>
            </a:r>
          </a:p>
          <a:p>
            <a:pPr lvl="0"/>
            <a:r>
              <a:rPr lang="ru-RU" sz="5500" dirty="0">
                <a:latin typeface="Cambria" panose="02040503050406030204" pitchFamily="18" charset="0"/>
              </a:rPr>
              <a:t>Повтори запись еще раз (квитанция состоит из двух одинаковых половинок). Когда ты ее оплатишь,</a:t>
            </a:r>
          </a:p>
          <a:p>
            <a:pPr lvl="0"/>
            <a:r>
              <a:rPr lang="ru-RU" sz="5500" dirty="0">
                <a:latin typeface="Cambria" panose="02040503050406030204" pitchFamily="18" charset="0"/>
              </a:rPr>
              <a:t>кассир в Сбербанке одну половинку оставит себе и выдаст тебе другую половинку или чек. Сохрани их – они тебе понадобятся в следующем месяце!</a:t>
            </a:r>
          </a:p>
          <a:p>
            <a:endParaRPr lang="ru-RU" sz="5500" dirty="0"/>
          </a:p>
        </p:txBody>
      </p:sp>
      <p:sp>
        <p:nvSpPr>
          <p:cNvPr id="4" name="Стрелка влево 3">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41685162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childTnLst>
                                </p:cTn>
                              </p:par>
                            </p:childTnLst>
                          </p:cTn>
                        </p:par>
                        <p:par>
                          <p:cTn id="9" fill="hold">
                            <p:stCondLst>
                              <p:cond delay="1000"/>
                            </p:stCondLst>
                            <p:childTnLst>
                              <p:par>
                                <p:cTn id="10" presetID="31" presetClass="entr" presetSubtype="0" fill="hold" nodeType="after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250" fill="hold"/>
                                        <p:tgtEl>
                                          <p:spTgt spid="3">
                                            <p:txEl>
                                              <p:pRg st="1" end="1"/>
                                            </p:txEl>
                                          </p:spTgt>
                                        </p:tgtEl>
                                        <p:attrNameLst>
                                          <p:attrName>ppt_w</p:attrName>
                                        </p:attrNameLst>
                                      </p:cBhvr>
                                      <p:tavLst>
                                        <p:tav tm="0">
                                          <p:val>
                                            <p:fltVal val="0"/>
                                          </p:val>
                                        </p:tav>
                                        <p:tav tm="100000">
                                          <p:val>
                                            <p:strVal val="#ppt_w"/>
                                          </p:val>
                                        </p:tav>
                                      </p:tavLst>
                                    </p:anim>
                                    <p:anim calcmode="lin" valueType="num">
                                      <p:cBhvr>
                                        <p:cTn id="13" dur="1250" fill="hold"/>
                                        <p:tgtEl>
                                          <p:spTgt spid="3">
                                            <p:txEl>
                                              <p:pRg st="1" end="1"/>
                                            </p:txEl>
                                          </p:spTgt>
                                        </p:tgtEl>
                                        <p:attrNameLst>
                                          <p:attrName>ppt_h</p:attrName>
                                        </p:attrNameLst>
                                      </p:cBhvr>
                                      <p:tavLst>
                                        <p:tav tm="0">
                                          <p:val>
                                            <p:fltVal val="0"/>
                                          </p:val>
                                        </p:tav>
                                        <p:tav tm="100000">
                                          <p:val>
                                            <p:strVal val="#ppt_h"/>
                                          </p:val>
                                        </p:tav>
                                      </p:tavLst>
                                    </p:anim>
                                    <p:anim calcmode="lin" valueType="num">
                                      <p:cBhvr>
                                        <p:cTn id="14" dur="125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5" dur="1250"/>
                                        <p:tgtEl>
                                          <p:spTgt spid="3">
                                            <p:txEl>
                                              <p:pRg st="1" end="1"/>
                                            </p:txEl>
                                          </p:spTgt>
                                        </p:tgtEl>
                                      </p:cBhvr>
                                    </p:animEffect>
                                  </p:childTnLst>
                                </p:cTn>
                              </p:par>
                            </p:childTnLst>
                          </p:cTn>
                        </p:par>
                        <p:par>
                          <p:cTn id="16" fill="hold">
                            <p:stCondLst>
                              <p:cond delay="2250"/>
                            </p:stCondLst>
                            <p:childTnLst>
                              <p:par>
                                <p:cTn id="17" presetID="31" presetClass="entr" presetSubtype="0" fill="hold" nodeType="after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p:cTn id="19" dur="1250" fill="hold"/>
                                        <p:tgtEl>
                                          <p:spTgt spid="3">
                                            <p:txEl>
                                              <p:pRg st="2" end="2"/>
                                            </p:txEl>
                                          </p:spTgt>
                                        </p:tgtEl>
                                        <p:attrNameLst>
                                          <p:attrName>ppt_w</p:attrName>
                                        </p:attrNameLst>
                                      </p:cBhvr>
                                      <p:tavLst>
                                        <p:tav tm="0">
                                          <p:val>
                                            <p:fltVal val="0"/>
                                          </p:val>
                                        </p:tav>
                                        <p:tav tm="100000">
                                          <p:val>
                                            <p:strVal val="#ppt_w"/>
                                          </p:val>
                                        </p:tav>
                                      </p:tavLst>
                                    </p:anim>
                                    <p:anim calcmode="lin" valueType="num">
                                      <p:cBhvr>
                                        <p:cTn id="20" dur="1250" fill="hold"/>
                                        <p:tgtEl>
                                          <p:spTgt spid="3">
                                            <p:txEl>
                                              <p:pRg st="2" end="2"/>
                                            </p:txEl>
                                          </p:spTgt>
                                        </p:tgtEl>
                                        <p:attrNameLst>
                                          <p:attrName>ppt_h</p:attrName>
                                        </p:attrNameLst>
                                      </p:cBhvr>
                                      <p:tavLst>
                                        <p:tav tm="0">
                                          <p:val>
                                            <p:fltVal val="0"/>
                                          </p:val>
                                        </p:tav>
                                        <p:tav tm="100000">
                                          <p:val>
                                            <p:strVal val="#ppt_h"/>
                                          </p:val>
                                        </p:tav>
                                      </p:tavLst>
                                    </p:anim>
                                    <p:anim calcmode="lin" valueType="num">
                                      <p:cBhvr>
                                        <p:cTn id="21" dur="125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2" dur="1250"/>
                                        <p:tgtEl>
                                          <p:spTgt spid="3">
                                            <p:txEl>
                                              <p:pRg st="2" end="2"/>
                                            </p:txEl>
                                          </p:spTgt>
                                        </p:tgtEl>
                                      </p:cBhvr>
                                    </p:animEffect>
                                  </p:childTnLst>
                                </p:cTn>
                              </p:par>
                            </p:childTnLst>
                          </p:cTn>
                        </p:par>
                        <p:par>
                          <p:cTn id="23" fill="hold">
                            <p:stCondLst>
                              <p:cond delay="3500"/>
                            </p:stCondLst>
                            <p:childTnLst>
                              <p:par>
                                <p:cTn id="24" presetID="31" presetClass="entr" presetSubtype="0" fill="hold" nodeType="afterEffect">
                                  <p:stCondLst>
                                    <p:cond delay="0"/>
                                  </p:stCondLst>
                                  <p:childTnLst>
                                    <p:set>
                                      <p:cBhvr>
                                        <p:cTn id="25" dur="1" fill="hold">
                                          <p:stCondLst>
                                            <p:cond delay="0"/>
                                          </p:stCondLst>
                                        </p:cTn>
                                        <p:tgtEl>
                                          <p:spTgt spid="3">
                                            <p:txEl>
                                              <p:pRg st="3" end="3"/>
                                            </p:txEl>
                                          </p:spTgt>
                                        </p:tgtEl>
                                        <p:attrNameLst>
                                          <p:attrName>style.visibility</p:attrName>
                                        </p:attrNameLst>
                                      </p:cBhvr>
                                      <p:to>
                                        <p:strVal val="visible"/>
                                      </p:to>
                                    </p:set>
                                    <p:anim calcmode="lin" valueType="num">
                                      <p:cBhvr>
                                        <p:cTn id="26" dur="1250" fill="hold"/>
                                        <p:tgtEl>
                                          <p:spTgt spid="3">
                                            <p:txEl>
                                              <p:pRg st="3" end="3"/>
                                            </p:txEl>
                                          </p:spTgt>
                                        </p:tgtEl>
                                        <p:attrNameLst>
                                          <p:attrName>ppt_w</p:attrName>
                                        </p:attrNameLst>
                                      </p:cBhvr>
                                      <p:tavLst>
                                        <p:tav tm="0">
                                          <p:val>
                                            <p:fltVal val="0"/>
                                          </p:val>
                                        </p:tav>
                                        <p:tav tm="100000">
                                          <p:val>
                                            <p:strVal val="#ppt_w"/>
                                          </p:val>
                                        </p:tav>
                                      </p:tavLst>
                                    </p:anim>
                                    <p:anim calcmode="lin" valueType="num">
                                      <p:cBhvr>
                                        <p:cTn id="27" dur="1250" fill="hold"/>
                                        <p:tgtEl>
                                          <p:spTgt spid="3">
                                            <p:txEl>
                                              <p:pRg st="3" end="3"/>
                                            </p:txEl>
                                          </p:spTgt>
                                        </p:tgtEl>
                                        <p:attrNameLst>
                                          <p:attrName>ppt_h</p:attrName>
                                        </p:attrNameLst>
                                      </p:cBhvr>
                                      <p:tavLst>
                                        <p:tav tm="0">
                                          <p:val>
                                            <p:fltVal val="0"/>
                                          </p:val>
                                        </p:tav>
                                        <p:tav tm="100000">
                                          <p:val>
                                            <p:strVal val="#ppt_h"/>
                                          </p:val>
                                        </p:tav>
                                      </p:tavLst>
                                    </p:anim>
                                    <p:anim calcmode="lin" valueType="num">
                                      <p:cBhvr>
                                        <p:cTn id="28" dur="1250" fill="hold"/>
                                        <p:tgtEl>
                                          <p:spTgt spid="3">
                                            <p:txEl>
                                              <p:pRg st="3" end="3"/>
                                            </p:txEl>
                                          </p:spTgt>
                                        </p:tgtEl>
                                        <p:attrNameLst>
                                          <p:attrName>style.rotation</p:attrName>
                                        </p:attrNameLst>
                                      </p:cBhvr>
                                      <p:tavLst>
                                        <p:tav tm="0">
                                          <p:val>
                                            <p:fltVal val="90"/>
                                          </p:val>
                                        </p:tav>
                                        <p:tav tm="100000">
                                          <p:val>
                                            <p:fltVal val="0"/>
                                          </p:val>
                                        </p:tav>
                                      </p:tavLst>
                                    </p:anim>
                                    <p:animEffect transition="in" filter="fade">
                                      <p:cBhvr>
                                        <p:cTn id="29" dur="1250"/>
                                        <p:tgtEl>
                                          <p:spTgt spid="3">
                                            <p:txEl>
                                              <p:pRg st="3" end="3"/>
                                            </p:txEl>
                                          </p:spTgt>
                                        </p:tgtEl>
                                      </p:cBhvr>
                                    </p:animEffect>
                                  </p:childTnLst>
                                </p:cTn>
                              </p:par>
                            </p:childTnLst>
                          </p:cTn>
                        </p:par>
                        <p:par>
                          <p:cTn id="30" fill="hold">
                            <p:stCondLst>
                              <p:cond delay="4750"/>
                            </p:stCondLst>
                            <p:childTnLst>
                              <p:par>
                                <p:cTn id="31" presetID="31" presetClass="entr" presetSubtype="0" fill="hold" nodeType="after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 calcmode="lin" valueType="num">
                                      <p:cBhvr>
                                        <p:cTn id="33" dur="1250" fill="hold"/>
                                        <p:tgtEl>
                                          <p:spTgt spid="3">
                                            <p:txEl>
                                              <p:pRg st="4" end="4"/>
                                            </p:txEl>
                                          </p:spTgt>
                                        </p:tgtEl>
                                        <p:attrNameLst>
                                          <p:attrName>ppt_w</p:attrName>
                                        </p:attrNameLst>
                                      </p:cBhvr>
                                      <p:tavLst>
                                        <p:tav tm="0">
                                          <p:val>
                                            <p:fltVal val="0"/>
                                          </p:val>
                                        </p:tav>
                                        <p:tav tm="100000">
                                          <p:val>
                                            <p:strVal val="#ppt_w"/>
                                          </p:val>
                                        </p:tav>
                                      </p:tavLst>
                                    </p:anim>
                                    <p:anim calcmode="lin" valueType="num">
                                      <p:cBhvr>
                                        <p:cTn id="34" dur="1250" fill="hold"/>
                                        <p:tgtEl>
                                          <p:spTgt spid="3">
                                            <p:txEl>
                                              <p:pRg st="4" end="4"/>
                                            </p:txEl>
                                          </p:spTgt>
                                        </p:tgtEl>
                                        <p:attrNameLst>
                                          <p:attrName>ppt_h</p:attrName>
                                        </p:attrNameLst>
                                      </p:cBhvr>
                                      <p:tavLst>
                                        <p:tav tm="0">
                                          <p:val>
                                            <p:fltVal val="0"/>
                                          </p:val>
                                        </p:tav>
                                        <p:tav tm="100000">
                                          <p:val>
                                            <p:strVal val="#ppt_h"/>
                                          </p:val>
                                        </p:tav>
                                      </p:tavLst>
                                    </p:anim>
                                    <p:anim calcmode="lin" valueType="num">
                                      <p:cBhvr>
                                        <p:cTn id="35" dur="1250" fill="hold"/>
                                        <p:tgtEl>
                                          <p:spTgt spid="3">
                                            <p:txEl>
                                              <p:pRg st="4" end="4"/>
                                            </p:txEl>
                                          </p:spTgt>
                                        </p:tgtEl>
                                        <p:attrNameLst>
                                          <p:attrName>style.rotation</p:attrName>
                                        </p:attrNameLst>
                                      </p:cBhvr>
                                      <p:tavLst>
                                        <p:tav tm="0">
                                          <p:val>
                                            <p:fltVal val="90"/>
                                          </p:val>
                                        </p:tav>
                                        <p:tav tm="100000">
                                          <p:val>
                                            <p:fltVal val="0"/>
                                          </p:val>
                                        </p:tav>
                                      </p:tavLst>
                                    </p:anim>
                                    <p:animEffect transition="in" filter="fade">
                                      <p:cBhvr>
                                        <p:cTn id="36" dur="1250"/>
                                        <p:tgtEl>
                                          <p:spTgt spid="3">
                                            <p:txEl>
                                              <p:pRg st="4" end="4"/>
                                            </p:txEl>
                                          </p:spTgt>
                                        </p:tgtEl>
                                      </p:cBhvr>
                                    </p:animEffect>
                                  </p:childTnLst>
                                </p:cTn>
                              </p:par>
                            </p:childTnLst>
                          </p:cTn>
                        </p:par>
                        <p:par>
                          <p:cTn id="37" fill="hold">
                            <p:stCondLst>
                              <p:cond delay="6000"/>
                            </p:stCondLst>
                            <p:childTnLst>
                              <p:par>
                                <p:cTn id="38" presetID="31" presetClass="entr" presetSubtype="0" fill="hold" nodeType="afterEffect">
                                  <p:stCondLst>
                                    <p:cond delay="0"/>
                                  </p:stCondLst>
                                  <p:childTnLst>
                                    <p:set>
                                      <p:cBhvr>
                                        <p:cTn id="39" dur="1" fill="hold">
                                          <p:stCondLst>
                                            <p:cond delay="0"/>
                                          </p:stCondLst>
                                        </p:cTn>
                                        <p:tgtEl>
                                          <p:spTgt spid="3">
                                            <p:txEl>
                                              <p:pRg st="5" end="5"/>
                                            </p:txEl>
                                          </p:spTgt>
                                        </p:tgtEl>
                                        <p:attrNameLst>
                                          <p:attrName>style.visibility</p:attrName>
                                        </p:attrNameLst>
                                      </p:cBhvr>
                                      <p:to>
                                        <p:strVal val="visible"/>
                                      </p:to>
                                    </p:set>
                                    <p:anim calcmode="lin" valueType="num">
                                      <p:cBhvr>
                                        <p:cTn id="40" dur="1250" fill="hold"/>
                                        <p:tgtEl>
                                          <p:spTgt spid="3">
                                            <p:txEl>
                                              <p:pRg st="5" end="5"/>
                                            </p:txEl>
                                          </p:spTgt>
                                        </p:tgtEl>
                                        <p:attrNameLst>
                                          <p:attrName>ppt_w</p:attrName>
                                        </p:attrNameLst>
                                      </p:cBhvr>
                                      <p:tavLst>
                                        <p:tav tm="0">
                                          <p:val>
                                            <p:fltVal val="0"/>
                                          </p:val>
                                        </p:tav>
                                        <p:tav tm="100000">
                                          <p:val>
                                            <p:strVal val="#ppt_w"/>
                                          </p:val>
                                        </p:tav>
                                      </p:tavLst>
                                    </p:anim>
                                    <p:anim calcmode="lin" valueType="num">
                                      <p:cBhvr>
                                        <p:cTn id="41" dur="1250" fill="hold"/>
                                        <p:tgtEl>
                                          <p:spTgt spid="3">
                                            <p:txEl>
                                              <p:pRg st="5" end="5"/>
                                            </p:txEl>
                                          </p:spTgt>
                                        </p:tgtEl>
                                        <p:attrNameLst>
                                          <p:attrName>ppt_h</p:attrName>
                                        </p:attrNameLst>
                                      </p:cBhvr>
                                      <p:tavLst>
                                        <p:tav tm="0">
                                          <p:val>
                                            <p:fltVal val="0"/>
                                          </p:val>
                                        </p:tav>
                                        <p:tav tm="100000">
                                          <p:val>
                                            <p:strVal val="#ppt_h"/>
                                          </p:val>
                                        </p:tav>
                                      </p:tavLst>
                                    </p:anim>
                                    <p:anim calcmode="lin" valueType="num">
                                      <p:cBhvr>
                                        <p:cTn id="42" dur="1250" fill="hold"/>
                                        <p:tgtEl>
                                          <p:spTgt spid="3">
                                            <p:txEl>
                                              <p:pRg st="5" end="5"/>
                                            </p:txEl>
                                          </p:spTgt>
                                        </p:tgtEl>
                                        <p:attrNameLst>
                                          <p:attrName>style.rotation</p:attrName>
                                        </p:attrNameLst>
                                      </p:cBhvr>
                                      <p:tavLst>
                                        <p:tav tm="0">
                                          <p:val>
                                            <p:fltVal val="90"/>
                                          </p:val>
                                        </p:tav>
                                        <p:tav tm="100000">
                                          <p:val>
                                            <p:fltVal val="0"/>
                                          </p:val>
                                        </p:tav>
                                      </p:tavLst>
                                    </p:anim>
                                    <p:animEffect transition="in" filter="fade">
                                      <p:cBhvr>
                                        <p:cTn id="43" dur="1250"/>
                                        <p:tgtEl>
                                          <p:spTgt spid="3">
                                            <p:txEl>
                                              <p:pRg st="5" end="5"/>
                                            </p:txEl>
                                          </p:spTgt>
                                        </p:tgtEl>
                                      </p:cBhvr>
                                    </p:animEffect>
                                  </p:childTnLst>
                                </p:cTn>
                              </p:par>
                            </p:childTnLst>
                          </p:cTn>
                        </p:par>
                        <p:par>
                          <p:cTn id="44" fill="hold">
                            <p:stCondLst>
                              <p:cond delay="7250"/>
                            </p:stCondLst>
                            <p:childTnLst>
                              <p:par>
                                <p:cTn id="45" presetID="31" presetClass="entr" presetSubtype="0" fill="hold" nodeType="afterEffect">
                                  <p:stCondLst>
                                    <p:cond delay="0"/>
                                  </p:stCondLst>
                                  <p:childTnLst>
                                    <p:set>
                                      <p:cBhvr>
                                        <p:cTn id="46" dur="1" fill="hold">
                                          <p:stCondLst>
                                            <p:cond delay="0"/>
                                          </p:stCondLst>
                                        </p:cTn>
                                        <p:tgtEl>
                                          <p:spTgt spid="3">
                                            <p:txEl>
                                              <p:pRg st="6" end="6"/>
                                            </p:txEl>
                                          </p:spTgt>
                                        </p:tgtEl>
                                        <p:attrNameLst>
                                          <p:attrName>style.visibility</p:attrName>
                                        </p:attrNameLst>
                                      </p:cBhvr>
                                      <p:to>
                                        <p:strVal val="visible"/>
                                      </p:to>
                                    </p:set>
                                    <p:anim calcmode="lin" valueType="num">
                                      <p:cBhvr>
                                        <p:cTn id="47" dur="1250" fill="hold"/>
                                        <p:tgtEl>
                                          <p:spTgt spid="3">
                                            <p:txEl>
                                              <p:pRg st="6" end="6"/>
                                            </p:txEl>
                                          </p:spTgt>
                                        </p:tgtEl>
                                        <p:attrNameLst>
                                          <p:attrName>ppt_w</p:attrName>
                                        </p:attrNameLst>
                                      </p:cBhvr>
                                      <p:tavLst>
                                        <p:tav tm="0">
                                          <p:val>
                                            <p:fltVal val="0"/>
                                          </p:val>
                                        </p:tav>
                                        <p:tav tm="100000">
                                          <p:val>
                                            <p:strVal val="#ppt_w"/>
                                          </p:val>
                                        </p:tav>
                                      </p:tavLst>
                                    </p:anim>
                                    <p:anim calcmode="lin" valueType="num">
                                      <p:cBhvr>
                                        <p:cTn id="48" dur="1250" fill="hold"/>
                                        <p:tgtEl>
                                          <p:spTgt spid="3">
                                            <p:txEl>
                                              <p:pRg st="6" end="6"/>
                                            </p:txEl>
                                          </p:spTgt>
                                        </p:tgtEl>
                                        <p:attrNameLst>
                                          <p:attrName>ppt_h</p:attrName>
                                        </p:attrNameLst>
                                      </p:cBhvr>
                                      <p:tavLst>
                                        <p:tav tm="0">
                                          <p:val>
                                            <p:fltVal val="0"/>
                                          </p:val>
                                        </p:tav>
                                        <p:tav tm="100000">
                                          <p:val>
                                            <p:strVal val="#ppt_h"/>
                                          </p:val>
                                        </p:tav>
                                      </p:tavLst>
                                    </p:anim>
                                    <p:anim calcmode="lin" valueType="num">
                                      <p:cBhvr>
                                        <p:cTn id="49" dur="1250" fill="hold"/>
                                        <p:tgtEl>
                                          <p:spTgt spid="3">
                                            <p:txEl>
                                              <p:pRg st="6" end="6"/>
                                            </p:txEl>
                                          </p:spTgt>
                                        </p:tgtEl>
                                        <p:attrNameLst>
                                          <p:attrName>style.rotation</p:attrName>
                                        </p:attrNameLst>
                                      </p:cBhvr>
                                      <p:tavLst>
                                        <p:tav tm="0">
                                          <p:val>
                                            <p:fltVal val="90"/>
                                          </p:val>
                                        </p:tav>
                                        <p:tav tm="100000">
                                          <p:val>
                                            <p:fltVal val="0"/>
                                          </p:val>
                                        </p:tav>
                                      </p:tavLst>
                                    </p:anim>
                                    <p:animEffect transition="in" filter="fade">
                                      <p:cBhvr>
                                        <p:cTn id="50" dur="1250"/>
                                        <p:tgtEl>
                                          <p:spTgt spid="3">
                                            <p:txEl>
                                              <p:pRg st="6" end="6"/>
                                            </p:txEl>
                                          </p:spTgt>
                                        </p:tgtEl>
                                      </p:cBhvr>
                                    </p:animEffect>
                                  </p:childTnLst>
                                </p:cTn>
                              </p:par>
                            </p:childTnLst>
                          </p:cTn>
                        </p:par>
                        <p:par>
                          <p:cTn id="51" fill="hold">
                            <p:stCondLst>
                              <p:cond delay="8500"/>
                            </p:stCondLst>
                            <p:childTnLst>
                              <p:par>
                                <p:cTn id="52" presetID="31" presetClass="entr" presetSubtype="0" fill="hold" nodeType="afterEffect">
                                  <p:stCondLst>
                                    <p:cond delay="0"/>
                                  </p:stCondLst>
                                  <p:childTnLst>
                                    <p:set>
                                      <p:cBhvr>
                                        <p:cTn id="53" dur="1" fill="hold">
                                          <p:stCondLst>
                                            <p:cond delay="0"/>
                                          </p:stCondLst>
                                        </p:cTn>
                                        <p:tgtEl>
                                          <p:spTgt spid="3">
                                            <p:txEl>
                                              <p:pRg st="7" end="7"/>
                                            </p:txEl>
                                          </p:spTgt>
                                        </p:tgtEl>
                                        <p:attrNameLst>
                                          <p:attrName>style.visibility</p:attrName>
                                        </p:attrNameLst>
                                      </p:cBhvr>
                                      <p:to>
                                        <p:strVal val="visible"/>
                                      </p:to>
                                    </p:set>
                                    <p:anim calcmode="lin" valueType="num">
                                      <p:cBhvr>
                                        <p:cTn id="54" dur="1250" fill="hold"/>
                                        <p:tgtEl>
                                          <p:spTgt spid="3">
                                            <p:txEl>
                                              <p:pRg st="7" end="7"/>
                                            </p:txEl>
                                          </p:spTgt>
                                        </p:tgtEl>
                                        <p:attrNameLst>
                                          <p:attrName>ppt_w</p:attrName>
                                        </p:attrNameLst>
                                      </p:cBhvr>
                                      <p:tavLst>
                                        <p:tav tm="0">
                                          <p:val>
                                            <p:fltVal val="0"/>
                                          </p:val>
                                        </p:tav>
                                        <p:tav tm="100000">
                                          <p:val>
                                            <p:strVal val="#ppt_w"/>
                                          </p:val>
                                        </p:tav>
                                      </p:tavLst>
                                    </p:anim>
                                    <p:anim calcmode="lin" valueType="num">
                                      <p:cBhvr>
                                        <p:cTn id="55" dur="1250" fill="hold"/>
                                        <p:tgtEl>
                                          <p:spTgt spid="3">
                                            <p:txEl>
                                              <p:pRg st="7" end="7"/>
                                            </p:txEl>
                                          </p:spTgt>
                                        </p:tgtEl>
                                        <p:attrNameLst>
                                          <p:attrName>ppt_h</p:attrName>
                                        </p:attrNameLst>
                                      </p:cBhvr>
                                      <p:tavLst>
                                        <p:tav tm="0">
                                          <p:val>
                                            <p:fltVal val="0"/>
                                          </p:val>
                                        </p:tav>
                                        <p:tav tm="100000">
                                          <p:val>
                                            <p:strVal val="#ppt_h"/>
                                          </p:val>
                                        </p:tav>
                                      </p:tavLst>
                                    </p:anim>
                                    <p:anim calcmode="lin" valueType="num">
                                      <p:cBhvr>
                                        <p:cTn id="56" dur="1250" fill="hold"/>
                                        <p:tgtEl>
                                          <p:spTgt spid="3">
                                            <p:txEl>
                                              <p:pRg st="7" end="7"/>
                                            </p:txEl>
                                          </p:spTgt>
                                        </p:tgtEl>
                                        <p:attrNameLst>
                                          <p:attrName>style.rotation</p:attrName>
                                        </p:attrNameLst>
                                      </p:cBhvr>
                                      <p:tavLst>
                                        <p:tav tm="0">
                                          <p:val>
                                            <p:fltVal val="90"/>
                                          </p:val>
                                        </p:tav>
                                        <p:tav tm="100000">
                                          <p:val>
                                            <p:fltVal val="0"/>
                                          </p:val>
                                        </p:tav>
                                      </p:tavLst>
                                    </p:anim>
                                    <p:animEffect transition="in" filter="fade">
                                      <p:cBhvr>
                                        <p:cTn id="57" dur="125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188640"/>
            <a:ext cx="7498080" cy="1143000"/>
          </a:xfrm>
        </p:spPr>
        <p:txBody>
          <a:bodyPr>
            <a:normAutofit/>
          </a:bodyPr>
          <a:lstStyle/>
          <a:p>
            <a:r>
              <a:rPr lang="ru-RU" sz="4400" b="1" dirty="0" smtClean="0">
                <a:latin typeface="Cambria" panose="02040503050406030204" pitchFamily="18" charset="0"/>
              </a:rPr>
              <a:t>Это нужно знать заранее !</a:t>
            </a:r>
            <a:endParaRPr lang="ru-RU" sz="4400" b="1" dirty="0">
              <a:latin typeface="Cambria" panose="02040503050406030204" pitchFamily="18" charset="0"/>
            </a:endParaRPr>
          </a:p>
        </p:txBody>
      </p:sp>
      <p:sp>
        <p:nvSpPr>
          <p:cNvPr id="3" name="Объект 2"/>
          <p:cNvSpPr>
            <a:spLocks noGrp="1"/>
          </p:cNvSpPr>
          <p:nvPr>
            <p:ph idx="1"/>
          </p:nvPr>
        </p:nvSpPr>
        <p:spPr>
          <a:xfrm>
            <a:off x="1043608" y="1340768"/>
            <a:ext cx="7632848" cy="4968552"/>
          </a:xfrm>
        </p:spPr>
        <p:txBody>
          <a:bodyPr>
            <a:normAutofit lnSpcReduction="10000"/>
          </a:bodyPr>
          <a:lstStyle/>
          <a:p>
            <a:pPr lvl="0" algn="just">
              <a:buClr>
                <a:schemeClr val="tx2">
                  <a:lumMod val="75000"/>
                </a:schemeClr>
              </a:buClr>
              <a:buFont typeface="Wingdings" panose="05000000000000000000" pitchFamily="2" charset="2"/>
              <a:buChar char="Ø"/>
            </a:pPr>
            <a:r>
              <a:rPr lang="ru-RU" sz="2800" dirty="0">
                <a:latin typeface="Cambria" panose="02040503050406030204" pitchFamily="18" charset="0"/>
              </a:rPr>
              <a:t>Статус сироты или ребенка, оставшегося без попечения родителей, сохраняется  до 18 </a:t>
            </a:r>
            <a:r>
              <a:rPr lang="ru-RU" sz="2800" dirty="0" smtClean="0">
                <a:latin typeface="Cambria" panose="02040503050406030204" pitchFamily="18" charset="0"/>
              </a:rPr>
              <a:t>лет.</a:t>
            </a:r>
          </a:p>
          <a:p>
            <a:pPr marL="82296" lvl="0" indent="0" algn="just">
              <a:buClr>
                <a:schemeClr val="tx2">
                  <a:lumMod val="75000"/>
                </a:schemeClr>
              </a:buClr>
              <a:buNone/>
            </a:pPr>
            <a:endParaRPr lang="ru-RU" sz="2800" dirty="0" smtClean="0">
              <a:latin typeface="Cambria" panose="02040503050406030204" pitchFamily="18" charset="0"/>
            </a:endParaRPr>
          </a:p>
          <a:p>
            <a:pPr lvl="0" algn="just">
              <a:buClr>
                <a:schemeClr val="tx2">
                  <a:lumMod val="75000"/>
                </a:schemeClr>
              </a:buClr>
              <a:buFont typeface="Wingdings" panose="05000000000000000000" pitchFamily="2" charset="2"/>
              <a:buChar char="Ø"/>
            </a:pPr>
            <a:r>
              <a:rPr lang="ru-RU" sz="2800" dirty="0" smtClean="0">
                <a:latin typeface="Cambria" panose="02040503050406030204" pitchFamily="18" charset="0"/>
              </a:rPr>
              <a:t>С </a:t>
            </a:r>
            <a:r>
              <a:rPr lang="ru-RU" sz="2800" dirty="0">
                <a:latin typeface="Cambria" panose="02040503050406030204" pitchFamily="18" charset="0"/>
              </a:rPr>
              <a:t>18 до 23 лет ты принадлежишь к лицам из числа детей-сирот и детей, оставшихся без попечения родителей. Это значит, что ты обычный взрослый, самостоятельный человек, у которого есть некоторые дополнительные льготы. Ты сам отвечаешь за: свое жилье, свое здоровье, свою жизнь.</a:t>
            </a:r>
          </a:p>
          <a:p>
            <a:pPr marL="82296" indent="0">
              <a:buNone/>
            </a:pPr>
            <a:endParaRPr lang="ru-RU" dirty="0">
              <a:latin typeface="Cambria" panose="02040503050406030204" pitchFamily="18" charset="0"/>
            </a:endParaRPr>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7827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1"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000" fill="hold"/>
                                        <p:tgtEl>
                                          <p:spTgt spid="2"/>
                                        </p:tgtEl>
                                        <p:attrNameLst>
                                          <p:attrName>ppt_w</p:attrName>
                                        </p:attrNameLst>
                                      </p:cBhvr>
                                      <p:tavLst>
                                        <p:tav tm="0">
                                          <p:val>
                                            <p:fltVal val="0"/>
                                          </p:val>
                                        </p:tav>
                                        <p:tav tm="100000">
                                          <p:val>
                                            <p:strVal val="#ppt_w"/>
                                          </p:val>
                                        </p:tav>
                                      </p:tavLst>
                                    </p:anim>
                                    <p:anim calcmode="lin" valueType="num">
                                      <p:cBhvr>
                                        <p:cTn id="8" dur="1000" fill="hold"/>
                                        <p:tgtEl>
                                          <p:spTgt spid="2"/>
                                        </p:tgtEl>
                                        <p:attrNameLst>
                                          <p:attrName>ppt_h</p:attrName>
                                        </p:attrNameLst>
                                      </p:cBhvr>
                                      <p:tavLst>
                                        <p:tav tm="0">
                                          <p:val>
                                            <p:fltVal val="0"/>
                                          </p:val>
                                        </p:tav>
                                        <p:tav tm="100000">
                                          <p:val>
                                            <p:strVal val="#ppt_h"/>
                                          </p:val>
                                        </p:tav>
                                      </p:tavLst>
                                    </p:anim>
                                    <p:anim calcmode="lin" valueType="num">
                                      <p:cBhvr>
                                        <p:cTn id="9" dur="1000" fill="hold"/>
                                        <p:tgtEl>
                                          <p:spTgt spid="2"/>
                                        </p:tgtEl>
                                        <p:attrNameLst>
                                          <p:attrName>style.rotation</p:attrName>
                                        </p:attrNameLst>
                                      </p:cBhvr>
                                      <p:tavLst>
                                        <p:tav tm="0">
                                          <p:val>
                                            <p:fltVal val="90"/>
                                          </p:val>
                                        </p:tav>
                                        <p:tav tm="100000">
                                          <p:val>
                                            <p:fltVal val="0"/>
                                          </p:val>
                                        </p:tav>
                                      </p:tavLst>
                                    </p:anim>
                                    <p:animEffect transition="in" filter="fade">
                                      <p:cBhvr>
                                        <p:cTn id="10" dur="1000"/>
                                        <p:tgtEl>
                                          <p:spTgt spid="2"/>
                                        </p:tgtEl>
                                      </p:cBhvr>
                                    </p:animEffect>
                                  </p:childTnLst>
                                </p:cTn>
                              </p:par>
                            </p:childTnLst>
                          </p:cTn>
                        </p:par>
                        <p:par>
                          <p:cTn id="11" fill="hold">
                            <p:stCondLst>
                              <p:cond delay="1000"/>
                            </p:stCondLst>
                            <p:childTnLst>
                              <p:par>
                                <p:cTn id="12" presetID="12" presetClass="entr" presetSubtype="4" fill="hold" nodeType="after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750"/>
                                        <p:tgtEl>
                                          <p:spTgt spid="3">
                                            <p:txEl>
                                              <p:pRg st="0" end="0"/>
                                            </p:txEl>
                                          </p:spTgt>
                                        </p:tgtEl>
                                        <p:attrNameLst>
                                          <p:attrName>ppt_y</p:attrName>
                                        </p:attrNameLst>
                                      </p:cBhvr>
                                      <p:tavLst>
                                        <p:tav tm="0">
                                          <p:val>
                                            <p:strVal val="#ppt_y+#ppt_h*1.125000"/>
                                          </p:val>
                                        </p:tav>
                                        <p:tav tm="100000">
                                          <p:val>
                                            <p:strVal val="#ppt_y"/>
                                          </p:val>
                                        </p:tav>
                                      </p:tavLst>
                                    </p:anim>
                                    <p:animEffect transition="in" filter="wipe(up)">
                                      <p:cBhvr>
                                        <p:cTn id="15" dur="750"/>
                                        <p:tgtEl>
                                          <p:spTgt spid="3">
                                            <p:txEl>
                                              <p:pRg st="0" end="0"/>
                                            </p:txEl>
                                          </p:spTgt>
                                        </p:tgtEl>
                                      </p:cBhvr>
                                    </p:animEffect>
                                  </p:childTnLst>
                                </p:cTn>
                              </p:par>
                              <p:par>
                                <p:cTn id="16" presetID="12" presetClass="entr" presetSubtype="4" fill="hold" nodeType="withEffect">
                                  <p:stCondLst>
                                    <p:cond delay="0"/>
                                  </p:stCondLst>
                                  <p:childTnLst>
                                    <p:set>
                                      <p:cBhvr>
                                        <p:cTn id="17" dur="1" fill="hold">
                                          <p:stCondLst>
                                            <p:cond delay="0"/>
                                          </p:stCondLst>
                                        </p:cTn>
                                        <p:tgtEl>
                                          <p:spTgt spid="3">
                                            <p:txEl>
                                              <p:pRg st="2" end="2"/>
                                            </p:txEl>
                                          </p:spTgt>
                                        </p:tgtEl>
                                        <p:attrNameLst>
                                          <p:attrName>style.visibility</p:attrName>
                                        </p:attrNameLst>
                                      </p:cBhvr>
                                      <p:to>
                                        <p:strVal val="visible"/>
                                      </p:to>
                                    </p:set>
                                    <p:anim calcmode="lin" valueType="num">
                                      <p:cBhvr additive="base">
                                        <p:cTn id="18" dur="750"/>
                                        <p:tgtEl>
                                          <p:spTgt spid="3">
                                            <p:txEl>
                                              <p:pRg st="2" end="2"/>
                                            </p:txEl>
                                          </p:spTgt>
                                        </p:tgtEl>
                                        <p:attrNameLst>
                                          <p:attrName>ppt_y</p:attrName>
                                        </p:attrNameLst>
                                      </p:cBhvr>
                                      <p:tavLst>
                                        <p:tav tm="0">
                                          <p:val>
                                            <p:strVal val="#ppt_y+#ppt_h*1.125000"/>
                                          </p:val>
                                        </p:tav>
                                        <p:tav tm="100000">
                                          <p:val>
                                            <p:strVal val="#ppt_y"/>
                                          </p:val>
                                        </p:tav>
                                      </p:tavLst>
                                    </p:anim>
                                    <p:animEffect transition="in" filter="wipe(up)">
                                      <p:cBhvr>
                                        <p:cTn id="19" dur="75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87624" y="0"/>
            <a:ext cx="7848872" cy="1138138"/>
          </a:xfrm>
        </p:spPr>
        <p:txBody>
          <a:bodyPr>
            <a:normAutofit/>
          </a:bodyPr>
          <a:lstStyle/>
          <a:p>
            <a:pPr algn="ctr"/>
            <a:r>
              <a:rPr lang="ru-RU" sz="2800" b="1" dirty="0" smtClean="0">
                <a:latin typeface="Cambria" panose="02040503050406030204" pitchFamily="18" charset="0"/>
              </a:rPr>
              <a:t>Как оплатить квитанцию за газ</a:t>
            </a:r>
            <a:endParaRPr lang="ru-RU" sz="2800" b="1" dirty="0">
              <a:latin typeface="Cambria" panose="02040503050406030204" pitchFamily="18" charset="0"/>
            </a:endParaRPr>
          </a:p>
        </p:txBody>
      </p:sp>
      <p:sp>
        <p:nvSpPr>
          <p:cNvPr id="3" name="Объект 2"/>
          <p:cNvSpPr>
            <a:spLocks noGrp="1"/>
          </p:cNvSpPr>
          <p:nvPr>
            <p:ph idx="1"/>
          </p:nvPr>
        </p:nvSpPr>
        <p:spPr>
          <a:xfrm>
            <a:off x="971600" y="980728"/>
            <a:ext cx="7992888" cy="5688632"/>
          </a:xfrm>
        </p:spPr>
        <p:txBody>
          <a:bodyPr/>
          <a:lstStyle/>
          <a:p>
            <a:pPr marL="82296" indent="0" algn="just">
              <a:buNone/>
            </a:pPr>
            <a:r>
              <a:rPr lang="ru-RU" sz="2400" dirty="0" smtClean="0">
                <a:latin typeface="Cambria" panose="02040503050406030204" pitchFamily="18" charset="0"/>
              </a:rPr>
              <a:t>Если </a:t>
            </a:r>
            <a:r>
              <a:rPr lang="ru-RU" sz="2400" dirty="0">
                <a:latin typeface="Cambria" panose="02040503050406030204" pitchFamily="18" charset="0"/>
              </a:rPr>
              <a:t>у тебя нет счетчика на газ, то ты оплачиваешь стоимость тарифа, помноженного на количество людей, прописанных в квартире. Если у тебя стоит счетчик, ты действуешь так же, как указано в главе про оплату электроэнергии.</a:t>
            </a:r>
          </a:p>
          <a:p>
            <a:pPr marL="82296" indent="0">
              <a:buNone/>
            </a:pPr>
            <a:endParaRPr lang="ru-RU" dirty="0" smtClean="0"/>
          </a:p>
          <a:p>
            <a:pPr marL="82296" indent="0" algn="ctr">
              <a:buNone/>
            </a:pPr>
            <a:r>
              <a:rPr lang="ru-RU" sz="2800" b="1" dirty="0" smtClean="0">
                <a:solidFill>
                  <a:schemeClr val="tx2">
                    <a:lumMod val="75000"/>
                  </a:schemeClr>
                </a:solidFill>
                <a:effectLst>
                  <a:outerShdw blurRad="38100" dist="38100" dir="2700000" algn="tl">
                    <a:srgbClr val="000000">
                      <a:alpha val="43137"/>
                    </a:srgbClr>
                  </a:outerShdw>
                </a:effectLst>
                <a:latin typeface="Cambria" panose="02040503050406030204" pitchFamily="18" charset="0"/>
              </a:rPr>
              <a:t>Как оплатить квитанцию за телефон</a:t>
            </a:r>
          </a:p>
          <a:p>
            <a:pPr marL="82296" indent="0" algn="just">
              <a:buNone/>
            </a:pPr>
            <a:r>
              <a:rPr lang="ru-RU" sz="2400" dirty="0">
                <a:solidFill>
                  <a:schemeClr val="tx2">
                    <a:lumMod val="75000"/>
                  </a:schemeClr>
                </a:solidFill>
                <a:latin typeface="Cambria" panose="02040503050406030204" pitchFamily="18" charset="0"/>
              </a:rPr>
              <a:t>Квитанцию оплаты за телефон присылают на имя СОБСТВЕННИКА КВАРТИРЫ ИЛИ НАНИМАТЕЛЯ из телефонного узла каждый месяц. Размер платы зависит от выбранного тарифа количества исходящих телефонных звонков с твоего номера </a:t>
            </a:r>
          </a:p>
        </p:txBody>
      </p:sp>
      <p:sp>
        <p:nvSpPr>
          <p:cNvPr id="4" name="Стрелка влево 3">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48280853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051720" y="-26126"/>
            <a:ext cx="6264696" cy="1156990"/>
          </a:xfrm>
        </p:spPr>
        <p:txBody>
          <a:bodyPr>
            <a:normAutofit/>
          </a:bodyPr>
          <a:lstStyle/>
          <a:p>
            <a:r>
              <a:rPr lang="ru-RU" sz="3000" b="1" dirty="0" smtClean="0">
                <a:latin typeface="Cambria" panose="02040503050406030204" pitchFamily="18" charset="0"/>
              </a:rPr>
              <a:t>Правила заполнения квитанции </a:t>
            </a:r>
            <a:endParaRPr lang="ru-RU" sz="3000" b="1" dirty="0">
              <a:latin typeface="Cambria" panose="02040503050406030204" pitchFamily="18" charset="0"/>
            </a:endParaRPr>
          </a:p>
        </p:txBody>
      </p:sp>
      <p:sp>
        <p:nvSpPr>
          <p:cNvPr id="3" name="Объект 2"/>
          <p:cNvSpPr>
            <a:spLocks noGrp="1"/>
          </p:cNvSpPr>
          <p:nvPr>
            <p:ph idx="1"/>
          </p:nvPr>
        </p:nvSpPr>
        <p:spPr>
          <a:xfrm>
            <a:off x="683568" y="908720"/>
            <a:ext cx="8280920" cy="5760640"/>
          </a:xfrm>
        </p:spPr>
        <p:txBody>
          <a:bodyPr>
            <a:normAutofit fontScale="92500"/>
          </a:bodyPr>
          <a:lstStyle/>
          <a:p>
            <a:pPr lvl="0" algn="just"/>
            <a:r>
              <a:rPr lang="ru-RU" sz="2600" dirty="0">
                <a:latin typeface="Cambria" panose="02040503050406030204" pitchFamily="18" charset="0"/>
              </a:rPr>
              <a:t>Внимательно посмотри в строку «Итого к оплате». Это та сумма, которую ты обязан оплатить, чтобы телефон продолжал работать и его не отключили.</a:t>
            </a:r>
          </a:p>
          <a:p>
            <a:pPr lvl="0" algn="just"/>
            <a:r>
              <a:rPr lang="ru-RU" sz="2600" dirty="0">
                <a:latin typeface="Cambria" panose="02040503050406030204" pitchFamily="18" charset="0"/>
              </a:rPr>
              <a:t>В графу «Аванс» ты сам можешь вписать сумму, которую хочешь внести за телефон вперед, то есть до фактического оказания услуг. Это удобно, если ты, например, уезжаешь и знаешь, что в следующем месяце пойти в Сбербанк не получится. Тогда оплата спишется своевременно и телефон не отключат.</a:t>
            </a:r>
          </a:p>
          <a:p>
            <a:pPr lvl="0" algn="just"/>
            <a:r>
              <a:rPr lang="ru-RU" sz="2600" dirty="0">
                <a:latin typeface="Cambria" panose="02040503050406030204" pitchFamily="18" charset="0"/>
              </a:rPr>
              <a:t>Не забудь поставить подпись.</a:t>
            </a:r>
          </a:p>
          <a:p>
            <a:pPr algn="just"/>
            <a:endParaRPr lang="ru-RU" sz="2600" dirty="0">
              <a:latin typeface="Cambria" panose="02040503050406030204" pitchFamily="18" charset="0"/>
            </a:endParaRPr>
          </a:p>
          <a:p>
            <a:pPr marL="82296" indent="0" algn="just">
              <a:buNone/>
            </a:pPr>
            <a:r>
              <a:rPr lang="ru-RU" sz="2600" dirty="0">
                <a:latin typeface="Cambria" panose="02040503050406030204" pitchFamily="18" charset="0"/>
              </a:rPr>
              <a:t>Оплатить квитанции можно в ЛЮБОМ ОТДЕЛЕНИИ СБЕРБАНКА ИЛИ В ОТДЕЛЕНИЯХ ДРУГИХ БАНКОВ, НА ПОЧТЕ, а также в специальных ТЕРМИНАЛАХ ОПЛАТЫ.</a:t>
            </a:r>
          </a:p>
          <a:p>
            <a:pPr marL="82296" indent="0">
              <a:buNone/>
            </a:pPr>
            <a:endParaRPr lang="ru-RU" dirty="0"/>
          </a:p>
        </p:txBody>
      </p:sp>
      <p:sp>
        <p:nvSpPr>
          <p:cNvPr id="4" name="Стрелка влево 3">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29767289"/>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043608" y="836712"/>
            <a:ext cx="7890080" cy="4800600"/>
          </a:xfrm>
        </p:spPr>
        <p:txBody>
          <a:bodyPr>
            <a:normAutofit fontScale="85000" lnSpcReduction="20000"/>
          </a:bodyPr>
          <a:lstStyle/>
          <a:p>
            <a:pPr marL="82296" indent="0" algn="ctr">
              <a:buNone/>
            </a:pPr>
            <a:r>
              <a:rPr lang="ru-RU" b="1" dirty="0">
                <a:solidFill>
                  <a:srgbClr val="FF0000"/>
                </a:solidFill>
                <a:effectLst>
                  <a:outerShdw blurRad="38100" dist="38100" dir="2700000" algn="tl">
                    <a:srgbClr val="000000">
                      <a:alpha val="43137"/>
                    </a:srgbClr>
                  </a:outerShdw>
                </a:effectLst>
                <a:latin typeface="Cambria" panose="02040503050406030204" pitchFamily="18" charset="0"/>
              </a:rPr>
              <a:t>ПОМНИ!</a:t>
            </a:r>
            <a:endParaRPr lang="ru-RU" dirty="0">
              <a:solidFill>
                <a:srgbClr val="FF0000"/>
              </a:solidFill>
              <a:effectLst>
                <a:outerShdw blurRad="38100" dist="38100" dir="2700000" algn="tl">
                  <a:srgbClr val="000000">
                    <a:alpha val="43137"/>
                  </a:srgbClr>
                </a:outerShdw>
              </a:effectLst>
              <a:latin typeface="Cambria" panose="02040503050406030204" pitchFamily="18" charset="0"/>
            </a:endParaRPr>
          </a:p>
          <a:p>
            <a:pPr algn="just"/>
            <a:endParaRPr lang="ru-RU" b="1" dirty="0" smtClean="0">
              <a:latin typeface="Cambria" panose="02040503050406030204" pitchFamily="18" charset="0"/>
            </a:endParaRPr>
          </a:p>
          <a:p>
            <a:pPr marL="82296" indent="0" algn="just">
              <a:buNone/>
            </a:pPr>
            <a:r>
              <a:rPr lang="ru-RU" b="1" dirty="0" smtClean="0">
                <a:latin typeface="Cambria" panose="02040503050406030204" pitchFamily="18" charset="0"/>
              </a:rPr>
              <a:t>Оплачивать </a:t>
            </a:r>
            <a:r>
              <a:rPr lang="ru-RU" b="1" dirty="0">
                <a:latin typeface="Cambria" panose="02040503050406030204" pitchFamily="18" charset="0"/>
              </a:rPr>
              <a:t>счета несложно. Главное – делать это вовремя! Это можно сделать в Сбербанке, на почте, через электронные терминалы оплаты!</a:t>
            </a:r>
            <a:endParaRPr lang="ru-RU" dirty="0">
              <a:latin typeface="Cambria" panose="02040503050406030204" pitchFamily="18" charset="0"/>
            </a:endParaRPr>
          </a:p>
          <a:p>
            <a:pPr algn="just"/>
            <a:endParaRPr lang="ru-RU" b="1" dirty="0" smtClean="0">
              <a:latin typeface="Cambria" panose="02040503050406030204" pitchFamily="18" charset="0"/>
            </a:endParaRPr>
          </a:p>
          <a:p>
            <a:pPr marL="82296" indent="0" algn="just">
              <a:buNone/>
            </a:pPr>
            <a:r>
              <a:rPr lang="ru-RU" b="1" dirty="0" smtClean="0">
                <a:latin typeface="Cambria" panose="02040503050406030204" pitchFamily="18" charset="0"/>
              </a:rPr>
              <a:t>Храни </a:t>
            </a:r>
            <a:r>
              <a:rPr lang="ru-RU" b="1" dirty="0">
                <a:latin typeface="Cambria" panose="02040503050406030204" pitchFamily="18" charset="0"/>
              </a:rPr>
              <a:t>оплаченные чеки и квитанции как минимум 3 года и в одном месте! Если деньги не поступят на нужный счет, оплаченная квитанция снимет с тебя ответственность и убережет от двойной оплаты!</a:t>
            </a:r>
            <a:endParaRPr lang="ru-RU" dirty="0">
              <a:latin typeface="Cambria" panose="02040503050406030204" pitchFamily="18" charset="0"/>
            </a:endParaRPr>
          </a:p>
          <a:p>
            <a:pPr marL="82296" indent="0">
              <a:buNone/>
            </a:pPr>
            <a:endParaRPr lang="ru-RU" dirty="0"/>
          </a:p>
        </p:txBody>
      </p:sp>
      <p:sp>
        <p:nvSpPr>
          <p:cNvPr id="5" name="Стрелка влево 4">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913784203"/>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31640" y="0"/>
            <a:ext cx="7498080" cy="1143000"/>
          </a:xfrm>
        </p:spPr>
        <p:txBody>
          <a:bodyPr>
            <a:normAutofit/>
          </a:bodyPr>
          <a:lstStyle/>
          <a:p>
            <a:pPr algn="ctr"/>
            <a:r>
              <a:rPr lang="ru-RU" sz="3600" b="1" dirty="0" smtClean="0">
                <a:latin typeface="Cambria" panose="02040503050406030204" pitchFamily="18" charset="0"/>
              </a:rPr>
              <a:t>Правила безопасности дома</a:t>
            </a:r>
            <a:endParaRPr lang="ru-RU" sz="3600" b="1" dirty="0">
              <a:latin typeface="Cambria" panose="02040503050406030204" pitchFamily="18" charset="0"/>
            </a:endParaRPr>
          </a:p>
        </p:txBody>
      </p:sp>
      <p:sp>
        <p:nvSpPr>
          <p:cNvPr id="3" name="Объект 2"/>
          <p:cNvSpPr>
            <a:spLocks noGrp="1"/>
          </p:cNvSpPr>
          <p:nvPr>
            <p:ph idx="1"/>
          </p:nvPr>
        </p:nvSpPr>
        <p:spPr>
          <a:xfrm>
            <a:off x="179512" y="980728"/>
            <a:ext cx="8754176" cy="5267672"/>
          </a:xfrm>
        </p:spPr>
        <p:txBody>
          <a:bodyPr>
            <a:normAutofit fontScale="92500" lnSpcReduction="10000"/>
          </a:bodyPr>
          <a:lstStyle/>
          <a:p>
            <a:pPr marL="82296" indent="0" algn="just">
              <a:buNone/>
            </a:pPr>
            <a:r>
              <a:rPr lang="ru-RU" sz="2400" dirty="0">
                <a:latin typeface="Cambria" panose="02040503050406030204" pitchFamily="18" charset="0"/>
              </a:rPr>
              <a:t>Город – большой организм, в котором кроется много опас­ностей. Чтобы избежать большинства из них, нужно быть внимательным и соблюдать простые правила.</a:t>
            </a:r>
          </a:p>
          <a:p>
            <a:pPr marL="82296" indent="0" algn="just">
              <a:buNone/>
            </a:pPr>
            <a:r>
              <a:rPr lang="ru-RU" sz="2400" dirty="0">
                <a:latin typeface="Cambria" panose="02040503050406030204" pitchFamily="18" charset="0"/>
              </a:rPr>
              <a:t>В твоем доме наибольшего внимания требуют источники газа, воды и электричества</a:t>
            </a:r>
            <a:r>
              <a:rPr lang="ru-RU" sz="2400" dirty="0" smtClean="0">
                <a:latin typeface="Cambria" panose="02040503050406030204" pitchFamily="18" charset="0"/>
              </a:rPr>
              <a:t>.</a:t>
            </a:r>
          </a:p>
          <a:p>
            <a:pPr marL="82296" indent="0" algn="just">
              <a:buNone/>
            </a:pPr>
            <a:r>
              <a:rPr lang="ru-RU" sz="2400" b="1" dirty="0">
                <a:solidFill>
                  <a:srgbClr val="FF0000"/>
                </a:solidFill>
                <a:effectLst>
                  <a:outerShdw blurRad="38100" dist="38100" dir="2700000" algn="tl">
                    <a:srgbClr val="000000">
                      <a:alpha val="43137"/>
                    </a:srgbClr>
                  </a:outerShdw>
                </a:effectLst>
                <a:latin typeface="Cambria" panose="02040503050406030204" pitchFamily="18" charset="0"/>
              </a:rPr>
              <a:t>ГАЗ! </a:t>
            </a:r>
          </a:p>
          <a:p>
            <a:pPr marL="82296" indent="0" algn="just">
              <a:buNone/>
            </a:pPr>
            <a:r>
              <a:rPr lang="ru-RU" sz="2400" dirty="0">
                <a:latin typeface="Cambria" panose="02040503050406030204" pitchFamily="18" charset="0"/>
              </a:rPr>
              <a:t>• Выключай газовую плиту, когда не готовишь. </a:t>
            </a:r>
          </a:p>
          <a:p>
            <a:pPr marL="82296" indent="0" algn="just">
              <a:buNone/>
            </a:pPr>
            <a:r>
              <a:rPr lang="ru-RU" sz="2400" dirty="0">
                <a:latin typeface="Cambria" panose="02040503050406030204" pitchFamily="18" charset="0"/>
              </a:rPr>
              <a:t>• Выключай газовый кран, когда уходишь из дома и на ночь. </a:t>
            </a:r>
          </a:p>
          <a:p>
            <a:pPr marL="82296" indent="0" algn="just">
              <a:buNone/>
            </a:pPr>
            <a:r>
              <a:rPr lang="ru-RU" sz="2400" dirty="0">
                <a:latin typeface="Cambria" panose="02040503050406030204" pitchFamily="18" charset="0"/>
              </a:rPr>
              <a:t>• Если чувствуешь запах газа: </a:t>
            </a:r>
          </a:p>
          <a:p>
            <a:pPr marL="82296" indent="0" algn="just">
              <a:buNone/>
            </a:pPr>
            <a:r>
              <a:rPr lang="ru-RU" sz="2400" dirty="0">
                <a:latin typeface="Cambria" panose="02040503050406030204" pitchFamily="18" charset="0"/>
              </a:rPr>
              <a:t>– не включай свет, электроприборы, </a:t>
            </a:r>
          </a:p>
          <a:p>
            <a:pPr marL="82296" indent="0" algn="just">
              <a:buNone/>
            </a:pPr>
            <a:r>
              <a:rPr lang="ru-RU" sz="2400" dirty="0">
                <a:latin typeface="Cambria" panose="02040503050406030204" pitchFamily="18" charset="0"/>
              </a:rPr>
              <a:t>– не пользуйся спичками, зажигалками, </a:t>
            </a:r>
          </a:p>
          <a:p>
            <a:pPr marL="82296" indent="0" algn="just">
              <a:buNone/>
            </a:pPr>
            <a:r>
              <a:rPr lang="ru-RU" sz="2400" dirty="0">
                <a:latin typeface="Cambria" panose="02040503050406030204" pitchFamily="18" charset="0"/>
              </a:rPr>
              <a:t>– закрой газовый кран,</a:t>
            </a:r>
          </a:p>
          <a:p>
            <a:pPr marL="82296" indent="0" algn="just">
              <a:buNone/>
            </a:pPr>
            <a:r>
              <a:rPr lang="ru-RU" sz="2400" dirty="0">
                <a:latin typeface="Cambria" panose="02040503050406030204" pitchFamily="18" charset="0"/>
              </a:rPr>
              <a:t>– открой окна, проветри помещение, </a:t>
            </a:r>
          </a:p>
          <a:p>
            <a:pPr marL="82296" indent="0" algn="just">
              <a:buNone/>
            </a:pPr>
            <a:r>
              <a:rPr lang="ru-RU" sz="2400" dirty="0">
                <a:latin typeface="Cambria" panose="02040503050406030204" pitchFamily="18" charset="0"/>
              </a:rPr>
              <a:t>– позвони по телефону 04 для устранения неисправности. </a:t>
            </a:r>
          </a:p>
          <a:p>
            <a:pPr marL="82296" indent="0" algn="just">
              <a:buNone/>
            </a:pPr>
            <a:endParaRPr lang="ru-RU" sz="2400" dirty="0" smtClean="0">
              <a:latin typeface="Cambria" panose="02040503050406030204" pitchFamily="18" charset="0"/>
            </a:endParaRPr>
          </a:p>
          <a:p>
            <a:pPr marL="82296" indent="0" algn="just">
              <a:buNone/>
            </a:pPr>
            <a:endParaRPr lang="ru-RU" sz="2400" dirty="0">
              <a:latin typeface="Cambria" panose="02040503050406030204" pitchFamily="18" charset="0"/>
            </a:endParaRPr>
          </a:p>
        </p:txBody>
      </p:sp>
      <p:sp>
        <p:nvSpPr>
          <p:cNvPr id="4" name="Стрелка влево 3">
            <a:hlinkClick r:id="rId2"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25927248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1" presetClass="entr" presetSubtype="0" fill="hold" grpId="0" nodeType="with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75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750" fill="hold"/>
                                        <p:tgtEl>
                                          <p:spTgt spid="2"/>
                                        </p:tgtEl>
                                        <p:attrNameLst>
                                          <p:attrName>ppt_y</p:attrName>
                                        </p:attrNameLst>
                                      </p:cBhvr>
                                      <p:tavLst>
                                        <p:tav tm="0">
                                          <p:val>
                                            <p:strVal val="#ppt_y"/>
                                          </p:val>
                                        </p:tav>
                                        <p:tav tm="100000">
                                          <p:val>
                                            <p:strVal val="#ppt_y"/>
                                          </p:val>
                                        </p:tav>
                                      </p:tavLst>
                                    </p:anim>
                                    <p:anim calcmode="lin" valueType="num">
                                      <p:cBhvr>
                                        <p:cTn id="9" dur="75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75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750" tmFilter="0,0; .5, 1; 1, 1"/>
                                        <p:tgtEl>
                                          <p:spTgt spid="2"/>
                                        </p:tgtEl>
                                      </p:cBhvr>
                                    </p:animEffect>
                                  </p:childTnLst>
                                </p:cTn>
                              </p:par>
                            </p:childTnLst>
                          </p:cTn>
                        </p:par>
                        <p:par>
                          <p:cTn id="12" fill="hold">
                            <p:stCondLst>
                              <p:cond delay="2400"/>
                            </p:stCondLst>
                            <p:childTnLst>
                              <p:par>
                                <p:cTn id="13" presetID="14" presetClass="entr" presetSubtype="10" fill="hold"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5" dur="500"/>
                                        <p:tgtEl>
                                          <p:spTgt spid="3">
                                            <p:txEl>
                                              <p:pRg st="0" end="0"/>
                                            </p:txEl>
                                          </p:spTgt>
                                        </p:tgtEl>
                                      </p:cBhvr>
                                    </p:animEffect>
                                  </p:childTnLst>
                                </p:cTn>
                              </p:par>
                            </p:childTnLst>
                          </p:cTn>
                        </p:par>
                        <p:par>
                          <p:cTn id="16" fill="hold">
                            <p:stCondLst>
                              <p:cond delay="2900"/>
                            </p:stCondLst>
                            <p:childTnLst>
                              <p:par>
                                <p:cTn id="17" presetID="14" presetClass="entr" presetSubtype="10" fill="hold" nodeType="after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9" dur="500"/>
                                        <p:tgtEl>
                                          <p:spTgt spid="3">
                                            <p:txEl>
                                              <p:pRg st="1" end="1"/>
                                            </p:txEl>
                                          </p:spTgt>
                                        </p:tgtEl>
                                      </p:cBhvr>
                                    </p:animEffect>
                                  </p:childTnLst>
                                </p:cTn>
                              </p:par>
                            </p:childTnLst>
                          </p:cTn>
                        </p:par>
                        <p:par>
                          <p:cTn id="20" fill="hold">
                            <p:stCondLst>
                              <p:cond delay="3400"/>
                            </p:stCondLst>
                            <p:childTnLst>
                              <p:par>
                                <p:cTn id="21" presetID="14" presetClass="entr" presetSubtype="10" fill="hold" nodeType="after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3" dur="500"/>
                                        <p:tgtEl>
                                          <p:spTgt spid="3">
                                            <p:txEl>
                                              <p:pRg st="2" end="2"/>
                                            </p:txEl>
                                          </p:spTgt>
                                        </p:tgtEl>
                                      </p:cBhvr>
                                    </p:animEffect>
                                  </p:childTnLst>
                                </p:cTn>
                              </p:par>
                            </p:childTnLst>
                          </p:cTn>
                        </p:par>
                        <p:par>
                          <p:cTn id="24" fill="hold">
                            <p:stCondLst>
                              <p:cond delay="3900"/>
                            </p:stCondLst>
                            <p:childTnLst>
                              <p:par>
                                <p:cTn id="25" presetID="14" presetClass="entr" presetSubtype="10" fill="hold" nodeType="after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par>
                          <p:cTn id="28" fill="hold">
                            <p:stCondLst>
                              <p:cond delay="4400"/>
                            </p:stCondLst>
                            <p:childTnLst>
                              <p:par>
                                <p:cTn id="29" presetID="14" presetClass="entr" presetSubtype="10" fill="hold" nodeType="after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1" dur="500"/>
                                        <p:tgtEl>
                                          <p:spTgt spid="3">
                                            <p:txEl>
                                              <p:pRg st="4" end="4"/>
                                            </p:txEl>
                                          </p:spTgt>
                                        </p:tgtEl>
                                      </p:cBhvr>
                                    </p:animEffect>
                                  </p:childTnLst>
                                </p:cTn>
                              </p:par>
                            </p:childTnLst>
                          </p:cTn>
                        </p:par>
                        <p:par>
                          <p:cTn id="32" fill="hold">
                            <p:stCondLst>
                              <p:cond delay="4900"/>
                            </p:stCondLst>
                            <p:childTnLst>
                              <p:par>
                                <p:cTn id="33" presetID="14" presetClass="entr" presetSubtype="10" fill="hold" nodeType="after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5" dur="500"/>
                                        <p:tgtEl>
                                          <p:spTgt spid="3">
                                            <p:txEl>
                                              <p:pRg st="5" end="5"/>
                                            </p:txEl>
                                          </p:spTgt>
                                        </p:tgtEl>
                                      </p:cBhvr>
                                    </p:animEffect>
                                  </p:childTnLst>
                                </p:cTn>
                              </p:par>
                            </p:childTnLst>
                          </p:cTn>
                        </p:par>
                        <p:par>
                          <p:cTn id="36" fill="hold">
                            <p:stCondLst>
                              <p:cond delay="5400"/>
                            </p:stCondLst>
                            <p:childTnLst>
                              <p:par>
                                <p:cTn id="37" presetID="14" presetClass="entr" presetSubtype="10" fill="hold" nodeType="after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animEffect transition="in" filter="randombar(horizontal)">
                                      <p:cBhvr>
                                        <p:cTn id="39" dur="500"/>
                                        <p:tgtEl>
                                          <p:spTgt spid="3">
                                            <p:txEl>
                                              <p:pRg st="6" end="6"/>
                                            </p:txEl>
                                          </p:spTgt>
                                        </p:tgtEl>
                                      </p:cBhvr>
                                    </p:animEffect>
                                  </p:childTnLst>
                                </p:cTn>
                              </p:par>
                            </p:childTnLst>
                          </p:cTn>
                        </p:par>
                        <p:par>
                          <p:cTn id="40" fill="hold">
                            <p:stCondLst>
                              <p:cond delay="5900"/>
                            </p:stCondLst>
                            <p:childTnLst>
                              <p:par>
                                <p:cTn id="41" presetID="14" presetClass="entr" presetSubtype="10" fill="hold" nodeType="after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3" dur="500"/>
                                        <p:tgtEl>
                                          <p:spTgt spid="3">
                                            <p:txEl>
                                              <p:pRg st="7" end="7"/>
                                            </p:txEl>
                                          </p:spTgt>
                                        </p:tgtEl>
                                      </p:cBhvr>
                                    </p:animEffect>
                                  </p:childTnLst>
                                </p:cTn>
                              </p:par>
                            </p:childTnLst>
                          </p:cTn>
                        </p:par>
                        <p:par>
                          <p:cTn id="44" fill="hold">
                            <p:stCondLst>
                              <p:cond delay="6400"/>
                            </p:stCondLst>
                            <p:childTnLst>
                              <p:par>
                                <p:cTn id="45" presetID="14" presetClass="entr" presetSubtype="10" fill="hold" nodeType="after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Effect transition="in" filter="randombar(horizontal)">
                                      <p:cBhvr>
                                        <p:cTn id="47" dur="500"/>
                                        <p:tgtEl>
                                          <p:spTgt spid="3">
                                            <p:txEl>
                                              <p:pRg st="8" end="8"/>
                                            </p:txEl>
                                          </p:spTgt>
                                        </p:tgtEl>
                                      </p:cBhvr>
                                    </p:animEffect>
                                  </p:childTnLst>
                                </p:cTn>
                              </p:par>
                            </p:childTnLst>
                          </p:cTn>
                        </p:par>
                        <p:par>
                          <p:cTn id="48" fill="hold">
                            <p:stCondLst>
                              <p:cond delay="6900"/>
                            </p:stCondLst>
                            <p:childTnLst>
                              <p:par>
                                <p:cTn id="49" presetID="14" presetClass="entr" presetSubtype="10" fill="hold" nodeType="afterEffect">
                                  <p:stCondLst>
                                    <p:cond delay="0"/>
                                  </p:stCondLst>
                                  <p:childTnLst>
                                    <p:set>
                                      <p:cBhvr>
                                        <p:cTn id="50" dur="1" fill="hold">
                                          <p:stCondLst>
                                            <p:cond delay="0"/>
                                          </p:stCondLst>
                                        </p:cTn>
                                        <p:tgtEl>
                                          <p:spTgt spid="3">
                                            <p:txEl>
                                              <p:pRg st="9" end="9"/>
                                            </p:txEl>
                                          </p:spTgt>
                                        </p:tgtEl>
                                        <p:attrNameLst>
                                          <p:attrName>style.visibility</p:attrName>
                                        </p:attrNameLst>
                                      </p:cBhvr>
                                      <p:to>
                                        <p:strVal val="visible"/>
                                      </p:to>
                                    </p:set>
                                    <p:animEffect transition="in" filter="randombar(horizontal)">
                                      <p:cBhvr>
                                        <p:cTn id="51" dur="500"/>
                                        <p:tgtEl>
                                          <p:spTgt spid="3">
                                            <p:txEl>
                                              <p:pRg st="9" end="9"/>
                                            </p:txEl>
                                          </p:spTgt>
                                        </p:tgtEl>
                                      </p:cBhvr>
                                    </p:animEffect>
                                  </p:childTnLst>
                                </p:cTn>
                              </p:par>
                            </p:childTnLst>
                          </p:cTn>
                        </p:par>
                        <p:par>
                          <p:cTn id="52" fill="hold">
                            <p:stCondLst>
                              <p:cond delay="7400"/>
                            </p:stCondLst>
                            <p:childTnLst>
                              <p:par>
                                <p:cTn id="53" presetID="14" presetClass="entr" presetSubtype="10" fill="hold" nodeType="afterEffect">
                                  <p:stCondLst>
                                    <p:cond delay="0"/>
                                  </p:stCondLst>
                                  <p:childTnLst>
                                    <p:set>
                                      <p:cBhvr>
                                        <p:cTn id="54" dur="1" fill="hold">
                                          <p:stCondLst>
                                            <p:cond delay="0"/>
                                          </p:stCondLst>
                                        </p:cTn>
                                        <p:tgtEl>
                                          <p:spTgt spid="3">
                                            <p:txEl>
                                              <p:pRg st="10" end="10"/>
                                            </p:txEl>
                                          </p:spTgt>
                                        </p:tgtEl>
                                        <p:attrNameLst>
                                          <p:attrName>style.visibility</p:attrName>
                                        </p:attrNameLst>
                                      </p:cBhvr>
                                      <p:to>
                                        <p:strVal val="visible"/>
                                      </p:to>
                                    </p:set>
                                    <p:animEffect transition="in" filter="randombar(horizontal)">
                                      <p:cBhvr>
                                        <p:cTn id="55" dur="500"/>
                                        <p:tgtEl>
                                          <p:spTgt spid="3">
                                            <p:txEl>
                                              <p:pRg st="10" end="1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79512" y="116632"/>
            <a:ext cx="8754176" cy="6131768"/>
          </a:xfrm>
        </p:spPr>
        <p:txBody>
          <a:bodyPr>
            <a:normAutofit fontScale="92500" lnSpcReduction="20000"/>
          </a:bodyPr>
          <a:lstStyle/>
          <a:p>
            <a:pPr marL="82296" indent="0" algn="just">
              <a:buNone/>
            </a:pPr>
            <a:r>
              <a:rPr lang="ru-RU" sz="2400" b="1" dirty="0">
                <a:solidFill>
                  <a:srgbClr val="FF0000"/>
                </a:solidFill>
                <a:effectLst>
                  <a:outerShdw blurRad="38100" dist="38100" dir="2700000" algn="tl">
                    <a:srgbClr val="000000">
                      <a:alpha val="43137"/>
                    </a:srgbClr>
                  </a:outerShdw>
                </a:effectLst>
                <a:latin typeface="Cambria" panose="02040503050406030204" pitchFamily="18" charset="0"/>
              </a:rPr>
              <a:t>ЭЛЕКТРИЧЕСТВО! </a:t>
            </a:r>
          </a:p>
          <a:p>
            <a:pPr marL="82296" indent="0" algn="just">
              <a:buNone/>
            </a:pPr>
            <a:r>
              <a:rPr lang="ru-RU" sz="2400" b="1" dirty="0">
                <a:effectLst>
                  <a:outerShdw blurRad="38100" dist="38100" dir="2700000" algn="tl">
                    <a:srgbClr val="000000">
                      <a:alpha val="43137"/>
                    </a:srgbClr>
                  </a:outerShdw>
                </a:effectLst>
                <a:latin typeface="Cambria" panose="02040503050406030204" pitchFamily="18" charset="0"/>
              </a:rPr>
              <a:t>• </a:t>
            </a:r>
            <a:r>
              <a:rPr lang="ru-RU" sz="2400" dirty="0">
                <a:latin typeface="Cambria" panose="02040503050406030204" pitchFamily="18" charset="0"/>
              </a:rPr>
              <a:t>Если тебе нужно заменить лампочку, сначала выключи свет. </a:t>
            </a:r>
          </a:p>
          <a:p>
            <a:pPr marL="82296" indent="0" algn="just">
              <a:buNone/>
            </a:pPr>
            <a:r>
              <a:rPr lang="ru-RU" sz="2400" dirty="0">
                <a:latin typeface="Cambria" panose="02040503050406030204" pitchFamily="18" charset="0"/>
              </a:rPr>
              <a:t>• Не дотрагивайся до выключателей и розеток мокрыми руками. </a:t>
            </a:r>
          </a:p>
          <a:p>
            <a:pPr marL="82296" indent="0" algn="just">
              <a:buNone/>
            </a:pPr>
            <a:r>
              <a:rPr lang="ru-RU" sz="2400" dirty="0">
                <a:latin typeface="Cambria" panose="02040503050406030204" pitchFamily="18" charset="0"/>
              </a:rPr>
              <a:t>• Если хочешь повесить новую люстру, выключи электричество во всей квартире (на электрощите перед входной дверью). А лучше вызови электрика! </a:t>
            </a:r>
          </a:p>
          <a:p>
            <a:pPr marL="82296" indent="0" algn="just">
              <a:buNone/>
            </a:pPr>
            <a:r>
              <a:rPr lang="ru-RU" sz="2400" dirty="0">
                <a:latin typeface="Cambria" panose="02040503050406030204" pitchFamily="18" charset="0"/>
              </a:rPr>
              <a:t>• Используй фен вне ванной комнаты. </a:t>
            </a:r>
          </a:p>
          <a:p>
            <a:pPr marL="82296" indent="0" algn="just">
              <a:buNone/>
            </a:pPr>
            <a:r>
              <a:rPr lang="ru-RU" sz="2400" dirty="0">
                <a:latin typeface="Cambria" panose="02040503050406030204" pitchFamily="18" charset="0"/>
              </a:rPr>
              <a:t>• Уходя из дома, обязательно выключай </a:t>
            </a:r>
            <a:r>
              <a:rPr lang="ru-RU" sz="2400" dirty="0" smtClean="0">
                <a:latin typeface="Cambria" panose="02040503050406030204" pitchFamily="18" charset="0"/>
              </a:rPr>
              <a:t>электроприборы</a:t>
            </a:r>
            <a:r>
              <a:rPr lang="ru-RU" sz="2400" dirty="0">
                <a:latin typeface="Cambria" panose="02040503050406030204" pitchFamily="18" charset="0"/>
              </a:rPr>
              <a:t>. Особенно утюг и обогреватель.                                                                                 </a:t>
            </a:r>
            <a:endParaRPr lang="ru-RU" sz="2400" dirty="0" smtClean="0">
              <a:latin typeface="Cambria" panose="02040503050406030204" pitchFamily="18" charset="0"/>
            </a:endParaRPr>
          </a:p>
          <a:p>
            <a:pPr marL="82296" indent="0" algn="just">
              <a:buNone/>
            </a:pPr>
            <a:r>
              <a:rPr lang="ru-RU" sz="2400" b="1" dirty="0" smtClean="0">
                <a:solidFill>
                  <a:srgbClr val="FF0000"/>
                </a:solidFill>
                <a:effectLst>
                  <a:outerShdw blurRad="38100" dist="38100" dir="2700000" algn="tl">
                    <a:srgbClr val="000000">
                      <a:alpha val="43137"/>
                    </a:srgbClr>
                  </a:outerShdw>
                </a:effectLst>
                <a:latin typeface="Cambria" panose="02040503050406030204" pitchFamily="18" charset="0"/>
              </a:rPr>
              <a:t>ВОДА</a:t>
            </a:r>
            <a:r>
              <a:rPr lang="ru-RU" sz="2400" b="1" dirty="0">
                <a:solidFill>
                  <a:srgbClr val="FF0000"/>
                </a:solidFill>
                <a:effectLst>
                  <a:outerShdw blurRad="38100" dist="38100" dir="2700000" algn="tl">
                    <a:srgbClr val="000000">
                      <a:alpha val="43137"/>
                    </a:srgbClr>
                  </a:outerShdw>
                </a:effectLst>
                <a:latin typeface="Cambria" panose="02040503050406030204" pitchFamily="18" charset="0"/>
              </a:rPr>
              <a:t>! </a:t>
            </a:r>
          </a:p>
          <a:p>
            <a:pPr marL="82296" indent="0" algn="just">
              <a:buNone/>
            </a:pPr>
            <a:r>
              <a:rPr lang="ru-RU" sz="2400" dirty="0">
                <a:latin typeface="Cambria" panose="02040503050406030204" pitchFamily="18" charset="0"/>
              </a:rPr>
              <a:t>• Не оставляй включенную воду без </a:t>
            </a:r>
            <a:r>
              <a:rPr lang="ru-RU" sz="2400" dirty="0" smtClean="0">
                <a:latin typeface="Cambria" panose="02040503050406030204" pitchFamily="18" charset="0"/>
              </a:rPr>
              <a:t>присмотра </a:t>
            </a:r>
            <a:r>
              <a:rPr lang="ru-RU" sz="2400" dirty="0">
                <a:latin typeface="Cambria" panose="02040503050406030204" pitchFamily="18" charset="0"/>
              </a:rPr>
              <a:t>– даже за несколько минут можно устроить большой потоп. </a:t>
            </a:r>
          </a:p>
          <a:p>
            <a:pPr marL="82296" indent="0" algn="just">
              <a:buNone/>
            </a:pPr>
            <a:r>
              <a:rPr lang="ru-RU" sz="2400" dirty="0">
                <a:latin typeface="Cambria" panose="02040503050406030204" pitchFamily="18" charset="0"/>
              </a:rPr>
              <a:t>• Не включай стиральную машину, если собрался уходить из дома. Оставленная без присмотра неисправная машина может затопить соседей. </a:t>
            </a:r>
          </a:p>
          <a:p>
            <a:pPr marL="82296" indent="0" algn="just">
              <a:buNone/>
            </a:pPr>
            <a:r>
              <a:rPr lang="ru-RU" sz="2400" dirty="0">
                <a:latin typeface="Cambria" panose="02040503050406030204" pitchFamily="18" charset="0"/>
              </a:rPr>
              <a:t>• Не оставляй зимой форточки открытыми, если уезжаешь надолго. От низких температур могут замерзнуть и разорваться трубы. Это вызовет большой потоп по всему дому</a:t>
            </a:r>
          </a:p>
          <a:p>
            <a:pPr marL="82296" indent="0" algn="just">
              <a:buNone/>
            </a:pPr>
            <a:endParaRPr lang="ru-RU" sz="2400" dirty="0" smtClean="0">
              <a:latin typeface="Cambria" panose="02040503050406030204" pitchFamily="18" charset="0"/>
            </a:endParaRPr>
          </a:p>
          <a:p>
            <a:pPr marL="82296" indent="0" algn="just">
              <a:buNone/>
            </a:pPr>
            <a:endParaRPr lang="ru-RU" sz="2400" dirty="0">
              <a:latin typeface="Cambria" panose="02040503050406030204" pitchFamily="18" charset="0"/>
            </a:endParaRPr>
          </a:p>
        </p:txBody>
      </p:sp>
      <p:pic>
        <p:nvPicPr>
          <p:cNvPr id="5122" name="Рисунок 37"/>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367696" y="5517232"/>
            <a:ext cx="1168524" cy="116852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6" name="Стрелка влево 5">
            <a:hlinkClick r:id="rId3" action="ppaction://hlinksldjump" tooltip="Содержание стр.2"/>
          </p:cNvPr>
          <p:cNvSpPr/>
          <p:nvPr/>
        </p:nvSpPr>
        <p:spPr>
          <a:xfrm>
            <a:off x="323528" y="6309320"/>
            <a:ext cx="576064" cy="432048"/>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93696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8" dur="10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9" dur="1000"/>
                                        <p:tgtEl>
                                          <p:spTgt spid="3">
                                            <p:txEl>
                                              <p:pRg st="0" end="0"/>
                                            </p:txEl>
                                          </p:spTgt>
                                        </p:tgtEl>
                                      </p:cBhvr>
                                    </p:animEffect>
                                  </p:childTnLst>
                                </p:cTn>
                              </p:par>
                              <p:par>
                                <p:cTn id="10" presetID="55"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 calcmode="lin" valueType="num">
                                      <p:cBhvr>
                                        <p:cTn id="12" dur="10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3" dur="10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4" dur="1000"/>
                                        <p:tgtEl>
                                          <p:spTgt spid="3">
                                            <p:txEl>
                                              <p:pRg st="1" end="1"/>
                                            </p:txEl>
                                          </p:spTgt>
                                        </p:tgtEl>
                                      </p:cBhvr>
                                    </p:animEffect>
                                  </p:childTnLst>
                                </p:cTn>
                              </p:par>
                              <p:par>
                                <p:cTn id="15" presetID="55"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 calcmode="lin" valueType="num">
                                      <p:cBhvr>
                                        <p:cTn id="17" dur="10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18" dur="10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19" dur="1000"/>
                                        <p:tgtEl>
                                          <p:spTgt spid="3">
                                            <p:txEl>
                                              <p:pRg st="2" end="2"/>
                                            </p:txEl>
                                          </p:spTgt>
                                        </p:tgtEl>
                                      </p:cBhvr>
                                    </p:animEffect>
                                  </p:childTnLst>
                                </p:cTn>
                              </p:par>
                              <p:par>
                                <p:cTn id="20" presetID="55" presetClass="entr" presetSubtype="0" fill="hold" nodeType="with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 calcmode="lin" valueType="num">
                                      <p:cBhvr>
                                        <p:cTn id="22" dur="10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3" dur="10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4" dur="1000"/>
                                        <p:tgtEl>
                                          <p:spTgt spid="3">
                                            <p:txEl>
                                              <p:pRg st="3" end="3"/>
                                            </p:txEl>
                                          </p:spTgt>
                                        </p:tgtEl>
                                      </p:cBhvr>
                                    </p:animEffect>
                                  </p:childTnLst>
                                </p:cTn>
                              </p:par>
                              <p:par>
                                <p:cTn id="25" presetID="55" presetClass="entr" presetSubtype="0" fill="hold"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 calcmode="lin" valueType="num">
                                      <p:cBhvr>
                                        <p:cTn id="27" dur="10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28" dur="10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29" dur="1000"/>
                                        <p:tgtEl>
                                          <p:spTgt spid="3">
                                            <p:txEl>
                                              <p:pRg st="4" end="4"/>
                                            </p:txEl>
                                          </p:spTgt>
                                        </p:tgtEl>
                                      </p:cBhvr>
                                    </p:animEffect>
                                  </p:childTnLst>
                                </p:cTn>
                              </p:par>
                              <p:par>
                                <p:cTn id="30" presetID="55" presetClass="entr" presetSubtype="0" fill="hold" nodeType="with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 calcmode="lin" valueType="num">
                                      <p:cBhvr>
                                        <p:cTn id="32" dur="10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3" dur="10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4" dur="1000"/>
                                        <p:tgtEl>
                                          <p:spTgt spid="3">
                                            <p:txEl>
                                              <p:pRg st="5" end="5"/>
                                            </p:txEl>
                                          </p:spTgt>
                                        </p:tgtEl>
                                      </p:cBhvr>
                                    </p:animEffect>
                                  </p:childTnLst>
                                </p:cTn>
                              </p:par>
                              <p:par>
                                <p:cTn id="35" presetID="55" presetClass="entr" presetSubtype="0" fill="hold" nodeType="with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p:cTn id="37" dur="1000" fill="hold"/>
                                        <p:tgtEl>
                                          <p:spTgt spid="3">
                                            <p:txEl>
                                              <p:pRg st="6" end="6"/>
                                            </p:txEl>
                                          </p:spTgt>
                                        </p:tgtEl>
                                        <p:attrNameLst>
                                          <p:attrName>ppt_w</p:attrName>
                                        </p:attrNameLst>
                                      </p:cBhvr>
                                      <p:tavLst>
                                        <p:tav tm="0">
                                          <p:val>
                                            <p:strVal val="#ppt_w*0.70"/>
                                          </p:val>
                                        </p:tav>
                                        <p:tav tm="100000">
                                          <p:val>
                                            <p:strVal val="#ppt_w"/>
                                          </p:val>
                                        </p:tav>
                                      </p:tavLst>
                                    </p:anim>
                                    <p:anim calcmode="lin" valueType="num">
                                      <p:cBhvr>
                                        <p:cTn id="38" dur="1000" fill="hold"/>
                                        <p:tgtEl>
                                          <p:spTgt spid="3">
                                            <p:txEl>
                                              <p:pRg st="6" end="6"/>
                                            </p:txEl>
                                          </p:spTgt>
                                        </p:tgtEl>
                                        <p:attrNameLst>
                                          <p:attrName>ppt_h</p:attrName>
                                        </p:attrNameLst>
                                      </p:cBhvr>
                                      <p:tavLst>
                                        <p:tav tm="0">
                                          <p:val>
                                            <p:strVal val="#ppt_h"/>
                                          </p:val>
                                        </p:tav>
                                        <p:tav tm="100000">
                                          <p:val>
                                            <p:strVal val="#ppt_h"/>
                                          </p:val>
                                        </p:tav>
                                      </p:tavLst>
                                    </p:anim>
                                    <p:animEffect transition="in" filter="fade">
                                      <p:cBhvr>
                                        <p:cTn id="39" dur="1000"/>
                                        <p:tgtEl>
                                          <p:spTgt spid="3">
                                            <p:txEl>
                                              <p:pRg st="6" end="6"/>
                                            </p:txEl>
                                          </p:spTgt>
                                        </p:tgtEl>
                                      </p:cBhvr>
                                    </p:animEffect>
                                  </p:childTnLst>
                                </p:cTn>
                              </p:par>
                              <p:par>
                                <p:cTn id="40" presetID="55" presetClass="entr" presetSubtype="0" fill="hold" nodeType="withEffect">
                                  <p:stCondLst>
                                    <p:cond delay="0"/>
                                  </p:stCondLst>
                                  <p:childTnLst>
                                    <p:set>
                                      <p:cBhvr>
                                        <p:cTn id="41" dur="1" fill="hold">
                                          <p:stCondLst>
                                            <p:cond delay="0"/>
                                          </p:stCondLst>
                                        </p:cTn>
                                        <p:tgtEl>
                                          <p:spTgt spid="3">
                                            <p:txEl>
                                              <p:pRg st="7" end="7"/>
                                            </p:txEl>
                                          </p:spTgt>
                                        </p:tgtEl>
                                        <p:attrNameLst>
                                          <p:attrName>style.visibility</p:attrName>
                                        </p:attrNameLst>
                                      </p:cBhvr>
                                      <p:to>
                                        <p:strVal val="visible"/>
                                      </p:to>
                                    </p:set>
                                    <p:anim calcmode="lin" valueType="num">
                                      <p:cBhvr>
                                        <p:cTn id="42" dur="1000" fill="hold"/>
                                        <p:tgtEl>
                                          <p:spTgt spid="3">
                                            <p:txEl>
                                              <p:pRg st="7" end="7"/>
                                            </p:txEl>
                                          </p:spTgt>
                                        </p:tgtEl>
                                        <p:attrNameLst>
                                          <p:attrName>ppt_w</p:attrName>
                                        </p:attrNameLst>
                                      </p:cBhvr>
                                      <p:tavLst>
                                        <p:tav tm="0">
                                          <p:val>
                                            <p:strVal val="#ppt_w*0.70"/>
                                          </p:val>
                                        </p:tav>
                                        <p:tav tm="100000">
                                          <p:val>
                                            <p:strVal val="#ppt_w"/>
                                          </p:val>
                                        </p:tav>
                                      </p:tavLst>
                                    </p:anim>
                                    <p:anim calcmode="lin" valueType="num">
                                      <p:cBhvr>
                                        <p:cTn id="43" dur="1000" fill="hold"/>
                                        <p:tgtEl>
                                          <p:spTgt spid="3">
                                            <p:txEl>
                                              <p:pRg st="7" end="7"/>
                                            </p:txEl>
                                          </p:spTgt>
                                        </p:tgtEl>
                                        <p:attrNameLst>
                                          <p:attrName>ppt_h</p:attrName>
                                        </p:attrNameLst>
                                      </p:cBhvr>
                                      <p:tavLst>
                                        <p:tav tm="0">
                                          <p:val>
                                            <p:strVal val="#ppt_h"/>
                                          </p:val>
                                        </p:tav>
                                        <p:tav tm="100000">
                                          <p:val>
                                            <p:strVal val="#ppt_h"/>
                                          </p:val>
                                        </p:tav>
                                      </p:tavLst>
                                    </p:anim>
                                    <p:animEffect transition="in" filter="fade">
                                      <p:cBhvr>
                                        <p:cTn id="44" dur="1000"/>
                                        <p:tgtEl>
                                          <p:spTgt spid="3">
                                            <p:txEl>
                                              <p:pRg st="7" end="7"/>
                                            </p:txEl>
                                          </p:spTgt>
                                        </p:tgtEl>
                                      </p:cBhvr>
                                    </p:animEffect>
                                  </p:childTnLst>
                                </p:cTn>
                              </p:par>
                              <p:par>
                                <p:cTn id="45" presetID="55" presetClass="entr" presetSubtype="0" fill="hold" nodeType="withEffect">
                                  <p:stCondLst>
                                    <p:cond delay="0"/>
                                  </p:stCondLst>
                                  <p:childTnLst>
                                    <p:set>
                                      <p:cBhvr>
                                        <p:cTn id="46" dur="1" fill="hold">
                                          <p:stCondLst>
                                            <p:cond delay="0"/>
                                          </p:stCondLst>
                                        </p:cTn>
                                        <p:tgtEl>
                                          <p:spTgt spid="3">
                                            <p:txEl>
                                              <p:pRg st="8" end="8"/>
                                            </p:txEl>
                                          </p:spTgt>
                                        </p:tgtEl>
                                        <p:attrNameLst>
                                          <p:attrName>style.visibility</p:attrName>
                                        </p:attrNameLst>
                                      </p:cBhvr>
                                      <p:to>
                                        <p:strVal val="visible"/>
                                      </p:to>
                                    </p:set>
                                    <p:anim calcmode="lin" valueType="num">
                                      <p:cBhvr>
                                        <p:cTn id="47" dur="1000" fill="hold"/>
                                        <p:tgtEl>
                                          <p:spTgt spid="3">
                                            <p:txEl>
                                              <p:pRg st="8" end="8"/>
                                            </p:txEl>
                                          </p:spTgt>
                                        </p:tgtEl>
                                        <p:attrNameLst>
                                          <p:attrName>ppt_w</p:attrName>
                                        </p:attrNameLst>
                                      </p:cBhvr>
                                      <p:tavLst>
                                        <p:tav tm="0">
                                          <p:val>
                                            <p:strVal val="#ppt_w*0.70"/>
                                          </p:val>
                                        </p:tav>
                                        <p:tav tm="100000">
                                          <p:val>
                                            <p:strVal val="#ppt_w"/>
                                          </p:val>
                                        </p:tav>
                                      </p:tavLst>
                                    </p:anim>
                                    <p:anim calcmode="lin" valueType="num">
                                      <p:cBhvr>
                                        <p:cTn id="48" dur="1000" fill="hold"/>
                                        <p:tgtEl>
                                          <p:spTgt spid="3">
                                            <p:txEl>
                                              <p:pRg st="8" end="8"/>
                                            </p:txEl>
                                          </p:spTgt>
                                        </p:tgtEl>
                                        <p:attrNameLst>
                                          <p:attrName>ppt_h</p:attrName>
                                        </p:attrNameLst>
                                      </p:cBhvr>
                                      <p:tavLst>
                                        <p:tav tm="0">
                                          <p:val>
                                            <p:strVal val="#ppt_h"/>
                                          </p:val>
                                        </p:tav>
                                        <p:tav tm="100000">
                                          <p:val>
                                            <p:strVal val="#ppt_h"/>
                                          </p:val>
                                        </p:tav>
                                      </p:tavLst>
                                    </p:anim>
                                    <p:animEffect transition="in" filter="fade">
                                      <p:cBhvr>
                                        <p:cTn id="49" dur="1000"/>
                                        <p:tgtEl>
                                          <p:spTgt spid="3">
                                            <p:txEl>
                                              <p:pRg st="8" end="8"/>
                                            </p:txEl>
                                          </p:spTgt>
                                        </p:tgtEl>
                                      </p:cBhvr>
                                    </p:animEffect>
                                  </p:childTnLst>
                                </p:cTn>
                              </p:par>
                              <p:par>
                                <p:cTn id="50" presetID="55" presetClass="entr" presetSubtype="0" fill="hold" nodeType="with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 calcmode="lin" valueType="num">
                                      <p:cBhvr>
                                        <p:cTn id="52" dur="1000" fill="hold"/>
                                        <p:tgtEl>
                                          <p:spTgt spid="3">
                                            <p:txEl>
                                              <p:pRg st="9" end="9"/>
                                            </p:txEl>
                                          </p:spTgt>
                                        </p:tgtEl>
                                        <p:attrNameLst>
                                          <p:attrName>ppt_w</p:attrName>
                                        </p:attrNameLst>
                                      </p:cBhvr>
                                      <p:tavLst>
                                        <p:tav tm="0">
                                          <p:val>
                                            <p:strVal val="#ppt_w*0.70"/>
                                          </p:val>
                                        </p:tav>
                                        <p:tav tm="100000">
                                          <p:val>
                                            <p:strVal val="#ppt_w"/>
                                          </p:val>
                                        </p:tav>
                                      </p:tavLst>
                                    </p:anim>
                                    <p:anim calcmode="lin" valueType="num">
                                      <p:cBhvr>
                                        <p:cTn id="53" dur="1000" fill="hold"/>
                                        <p:tgtEl>
                                          <p:spTgt spid="3">
                                            <p:txEl>
                                              <p:pRg st="9" end="9"/>
                                            </p:txEl>
                                          </p:spTgt>
                                        </p:tgtEl>
                                        <p:attrNameLst>
                                          <p:attrName>ppt_h</p:attrName>
                                        </p:attrNameLst>
                                      </p:cBhvr>
                                      <p:tavLst>
                                        <p:tav tm="0">
                                          <p:val>
                                            <p:strVal val="#ppt_h"/>
                                          </p:val>
                                        </p:tav>
                                        <p:tav tm="100000">
                                          <p:val>
                                            <p:strVal val="#ppt_h"/>
                                          </p:val>
                                        </p:tav>
                                      </p:tavLst>
                                    </p:anim>
                                    <p:animEffect transition="in" filter="fade">
                                      <p:cBhvr>
                                        <p:cTn id="54" dur="10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1115616" y="332656"/>
            <a:ext cx="7632848" cy="6048672"/>
          </a:xfrm>
        </p:spPr>
        <p:txBody>
          <a:bodyPr>
            <a:normAutofit fontScale="92500"/>
          </a:bodyPr>
          <a:lstStyle/>
          <a:p>
            <a:pPr marL="82296" indent="0" algn="just">
              <a:buNone/>
            </a:pPr>
            <a:r>
              <a:rPr lang="ru-RU" dirty="0" smtClean="0"/>
              <a:t>                                              </a:t>
            </a:r>
            <a:r>
              <a:rPr lang="ru-RU" dirty="0" smtClean="0">
                <a:latin typeface="Cambria" panose="02040503050406030204" pitchFamily="18" charset="0"/>
              </a:rPr>
              <a:t>Каждый </a:t>
            </a:r>
            <a:r>
              <a:rPr lang="ru-RU" dirty="0">
                <a:latin typeface="Cambria" panose="02040503050406030204" pitchFamily="18" charset="0"/>
              </a:rPr>
              <a:t>выпускник </a:t>
            </a:r>
            <a:r>
              <a:rPr lang="ru-RU" dirty="0" smtClean="0">
                <a:latin typeface="Cambria" panose="02040503050406030204" pitchFamily="18" charset="0"/>
              </a:rPr>
              <a:t>      </a:t>
            </a:r>
          </a:p>
          <a:p>
            <a:pPr marL="82296" indent="0" algn="just">
              <a:buNone/>
            </a:pPr>
            <a:r>
              <a:rPr lang="ru-RU" dirty="0">
                <a:latin typeface="Cambria" panose="02040503050406030204" pitchFamily="18" charset="0"/>
              </a:rPr>
              <a:t> </a:t>
            </a:r>
            <a:r>
              <a:rPr lang="ru-RU" dirty="0" smtClean="0">
                <a:latin typeface="Cambria" panose="02040503050406030204" pitchFamily="18" charset="0"/>
              </a:rPr>
              <a:t>                                         при </a:t>
            </a:r>
            <a:r>
              <a:rPr lang="ru-RU" dirty="0">
                <a:latin typeface="Cambria" panose="02040503050406030204" pitchFamily="18" charset="0"/>
              </a:rPr>
              <a:t>выходе из </a:t>
            </a:r>
            <a:r>
              <a:rPr lang="ru-RU" dirty="0" smtClean="0">
                <a:latin typeface="Cambria" panose="02040503050406030204" pitchFamily="18" charset="0"/>
              </a:rPr>
              <a:t> </a:t>
            </a:r>
          </a:p>
          <a:p>
            <a:pPr marL="82296" indent="0" algn="just">
              <a:buNone/>
            </a:pPr>
            <a:r>
              <a:rPr lang="ru-RU" dirty="0">
                <a:latin typeface="Cambria" panose="02040503050406030204" pitchFamily="18" charset="0"/>
              </a:rPr>
              <a:t> </a:t>
            </a:r>
            <a:r>
              <a:rPr lang="ru-RU" dirty="0" smtClean="0">
                <a:latin typeface="Cambria" panose="02040503050406030204" pitchFamily="18" charset="0"/>
              </a:rPr>
              <a:t>                                         образовательного </a:t>
            </a:r>
          </a:p>
          <a:p>
            <a:pPr marL="82296" indent="0" algn="just">
              <a:buNone/>
            </a:pPr>
            <a:r>
              <a:rPr lang="ru-RU" dirty="0">
                <a:latin typeface="Cambria" panose="02040503050406030204" pitchFamily="18" charset="0"/>
              </a:rPr>
              <a:t> </a:t>
            </a:r>
            <a:r>
              <a:rPr lang="ru-RU" dirty="0" smtClean="0">
                <a:latin typeface="Cambria" panose="02040503050406030204" pitchFamily="18" charset="0"/>
              </a:rPr>
              <a:t>                                         учреждения </a:t>
            </a:r>
            <a:r>
              <a:rPr lang="ru-RU" dirty="0">
                <a:latin typeface="Cambria" panose="02040503050406030204" pitchFamily="18" charset="0"/>
              </a:rPr>
              <a:t>должен </a:t>
            </a:r>
            <a:endParaRPr lang="ru-RU" dirty="0" smtClean="0">
              <a:latin typeface="Cambria" panose="02040503050406030204" pitchFamily="18" charset="0"/>
            </a:endParaRPr>
          </a:p>
          <a:p>
            <a:pPr marL="82296" indent="0" algn="just">
              <a:buNone/>
            </a:pPr>
            <a:r>
              <a:rPr lang="ru-RU" dirty="0">
                <a:latin typeface="Cambria" panose="02040503050406030204" pitchFamily="18" charset="0"/>
              </a:rPr>
              <a:t> </a:t>
            </a:r>
            <a:r>
              <a:rPr lang="ru-RU" dirty="0" smtClean="0">
                <a:latin typeface="Cambria" panose="02040503050406030204" pitchFamily="18" charset="0"/>
              </a:rPr>
              <a:t>                                         получить </a:t>
            </a:r>
            <a:r>
              <a:rPr lang="ru-RU" dirty="0">
                <a:latin typeface="Cambria" panose="02040503050406030204" pitchFamily="18" charset="0"/>
              </a:rPr>
              <a:t>набор </a:t>
            </a:r>
            <a:r>
              <a:rPr lang="ru-RU" dirty="0" smtClean="0">
                <a:latin typeface="Cambria" panose="02040503050406030204" pitchFamily="18" charset="0"/>
              </a:rPr>
              <a:t> </a:t>
            </a:r>
          </a:p>
          <a:p>
            <a:pPr marL="82296" indent="0" algn="just">
              <a:buNone/>
            </a:pPr>
            <a:r>
              <a:rPr lang="ru-RU" dirty="0">
                <a:latin typeface="Cambria" panose="02040503050406030204" pitchFamily="18" charset="0"/>
              </a:rPr>
              <a:t> </a:t>
            </a:r>
            <a:r>
              <a:rPr lang="ru-RU" dirty="0" smtClean="0">
                <a:latin typeface="Cambria" panose="02040503050406030204" pitchFamily="18" charset="0"/>
              </a:rPr>
              <a:t>                                         документов</a:t>
            </a:r>
            <a:r>
              <a:rPr lang="ru-RU" dirty="0">
                <a:latin typeface="Cambria" panose="02040503050406030204" pitchFamily="18" charset="0"/>
              </a:rPr>
              <a:t>. </a:t>
            </a:r>
            <a:r>
              <a:rPr lang="ru-RU" dirty="0" smtClean="0">
                <a:latin typeface="Cambria" panose="02040503050406030204" pitchFamily="18" charset="0"/>
              </a:rPr>
              <a:t>Документы </a:t>
            </a:r>
            <a:r>
              <a:rPr lang="ru-RU" dirty="0">
                <a:latin typeface="Cambria" panose="02040503050406030204" pitchFamily="18" charset="0"/>
              </a:rPr>
              <a:t>должны быть в подлиннике или в нотариально заверенных копиях. К ним следует  относиться бережно и аккуратно. Они будут тебе нужны на протяжении всей жизни. Восстановить утерянные документы очень </a:t>
            </a:r>
            <a:r>
              <a:rPr lang="ru-RU" dirty="0" smtClean="0">
                <a:latin typeface="Cambria" panose="02040503050406030204" pitchFamily="18" charset="0"/>
              </a:rPr>
              <a:t>трудно.</a:t>
            </a:r>
            <a:endParaRPr lang="ru-RU" dirty="0">
              <a:latin typeface="Cambria" panose="02040503050406030204" pitchFamily="18" charset="0"/>
            </a:endParaRPr>
          </a:p>
        </p:txBody>
      </p:sp>
      <p:pic>
        <p:nvPicPr>
          <p:cNvPr id="4" name="Рисунок 3"/>
          <p:cNvPicPr/>
          <p:nvPr/>
        </p:nvPicPr>
        <p:blipFill>
          <a:blip r:embed="rId2" cstate="print">
            <a:extLst>
              <a:ext uri="{28A0092B-C50C-407E-A947-70E740481C1C}">
                <a14:useLocalDpi xmlns="" xmlns:a14="http://schemas.microsoft.com/office/drawing/2010/main" val="0"/>
              </a:ext>
            </a:extLst>
          </a:blip>
          <a:stretch>
            <a:fillRect/>
          </a:stretch>
        </p:blipFill>
        <p:spPr>
          <a:xfrm>
            <a:off x="827584" y="404664"/>
            <a:ext cx="3816424" cy="2864346"/>
          </a:xfrm>
          <a:prstGeom prst="rect">
            <a:avLst/>
          </a:prstGeom>
        </p:spPr>
      </p:pic>
      <p:sp>
        <p:nvSpPr>
          <p:cNvPr id="6" name="Стрелка влево 5">
            <a:hlinkClick r:id="rId3"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535610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1" presetClass="entr" presetSubtype="1"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2000"/>
                                        <p:tgtEl>
                                          <p:spTgt spid="4"/>
                                        </p:tgtEl>
                                      </p:cBhvr>
                                    </p:animEffect>
                                  </p:childTnLst>
                                </p:cTn>
                              </p:par>
                              <p:par>
                                <p:cTn id="8" presetID="55" presetClass="entr" presetSubtype="0" fill="hold" nodeType="withEffect">
                                  <p:stCondLst>
                                    <p:cond delay="0"/>
                                  </p:stCondLst>
                                  <p:childTnLst>
                                    <p:set>
                                      <p:cBhvr>
                                        <p:cTn id="9" dur="1" fill="hold">
                                          <p:stCondLst>
                                            <p:cond delay="0"/>
                                          </p:stCondLst>
                                        </p:cTn>
                                        <p:tgtEl>
                                          <p:spTgt spid="3">
                                            <p:txEl>
                                              <p:pRg st="0" end="0"/>
                                            </p:txEl>
                                          </p:spTgt>
                                        </p:tgtEl>
                                        <p:attrNameLst>
                                          <p:attrName>style.visibility</p:attrName>
                                        </p:attrNameLst>
                                      </p:cBhvr>
                                      <p:to>
                                        <p:strVal val="visible"/>
                                      </p:to>
                                    </p:set>
                                    <p:anim calcmode="lin" valueType="num">
                                      <p:cBhvr>
                                        <p:cTn id="10" dur="1500" fill="hold"/>
                                        <p:tgtEl>
                                          <p:spTgt spid="3">
                                            <p:txEl>
                                              <p:pRg st="0" end="0"/>
                                            </p:txEl>
                                          </p:spTgt>
                                        </p:tgtEl>
                                        <p:attrNameLst>
                                          <p:attrName>ppt_w</p:attrName>
                                        </p:attrNameLst>
                                      </p:cBhvr>
                                      <p:tavLst>
                                        <p:tav tm="0">
                                          <p:val>
                                            <p:strVal val="#ppt_w*0.70"/>
                                          </p:val>
                                        </p:tav>
                                        <p:tav tm="100000">
                                          <p:val>
                                            <p:strVal val="#ppt_w"/>
                                          </p:val>
                                        </p:tav>
                                      </p:tavLst>
                                    </p:anim>
                                    <p:anim calcmode="lin" valueType="num">
                                      <p:cBhvr>
                                        <p:cTn id="11" dur="1500" fill="hold"/>
                                        <p:tgtEl>
                                          <p:spTgt spid="3">
                                            <p:txEl>
                                              <p:pRg st="0" end="0"/>
                                            </p:txEl>
                                          </p:spTgt>
                                        </p:tgtEl>
                                        <p:attrNameLst>
                                          <p:attrName>ppt_h</p:attrName>
                                        </p:attrNameLst>
                                      </p:cBhvr>
                                      <p:tavLst>
                                        <p:tav tm="0">
                                          <p:val>
                                            <p:strVal val="#ppt_h"/>
                                          </p:val>
                                        </p:tav>
                                        <p:tav tm="100000">
                                          <p:val>
                                            <p:strVal val="#ppt_h"/>
                                          </p:val>
                                        </p:tav>
                                      </p:tavLst>
                                    </p:anim>
                                    <p:animEffect transition="in" filter="fade">
                                      <p:cBhvr>
                                        <p:cTn id="12" dur="1500"/>
                                        <p:tgtEl>
                                          <p:spTgt spid="3">
                                            <p:txEl>
                                              <p:pRg st="0" end="0"/>
                                            </p:txEl>
                                          </p:spTgt>
                                        </p:tgtEl>
                                      </p:cBhvr>
                                    </p:animEffect>
                                  </p:childTnLst>
                                </p:cTn>
                              </p:par>
                              <p:par>
                                <p:cTn id="13" presetID="55" presetClass="entr" presetSubtype="0" fill="hold" nodeType="with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500" fill="hold"/>
                                        <p:tgtEl>
                                          <p:spTgt spid="3">
                                            <p:txEl>
                                              <p:pRg st="1" end="1"/>
                                            </p:txEl>
                                          </p:spTgt>
                                        </p:tgtEl>
                                        <p:attrNameLst>
                                          <p:attrName>ppt_w</p:attrName>
                                        </p:attrNameLst>
                                      </p:cBhvr>
                                      <p:tavLst>
                                        <p:tav tm="0">
                                          <p:val>
                                            <p:strVal val="#ppt_w*0.70"/>
                                          </p:val>
                                        </p:tav>
                                        <p:tav tm="100000">
                                          <p:val>
                                            <p:strVal val="#ppt_w"/>
                                          </p:val>
                                        </p:tav>
                                      </p:tavLst>
                                    </p:anim>
                                    <p:anim calcmode="lin" valueType="num">
                                      <p:cBhvr>
                                        <p:cTn id="16" dur="1500" fill="hold"/>
                                        <p:tgtEl>
                                          <p:spTgt spid="3">
                                            <p:txEl>
                                              <p:pRg st="1" end="1"/>
                                            </p:txEl>
                                          </p:spTgt>
                                        </p:tgtEl>
                                        <p:attrNameLst>
                                          <p:attrName>ppt_h</p:attrName>
                                        </p:attrNameLst>
                                      </p:cBhvr>
                                      <p:tavLst>
                                        <p:tav tm="0">
                                          <p:val>
                                            <p:strVal val="#ppt_h"/>
                                          </p:val>
                                        </p:tav>
                                        <p:tav tm="100000">
                                          <p:val>
                                            <p:strVal val="#ppt_h"/>
                                          </p:val>
                                        </p:tav>
                                      </p:tavLst>
                                    </p:anim>
                                    <p:animEffect transition="in" filter="fade">
                                      <p:cBhvr>
                                        <p:cTn id="17" dur="1500"/>
                                        <p:tgtEl>
                                          <p:spTgt spid="3">
                                            <p:txEl>
                                              <p:pRg st="1" end="1"/>
                                            </p:txEl>
                                          </p:spTgt>
                                        </p:tgtEl>
                                      </p:cBhvr>
                                    </p:animEffect>
                                  </p:childTnLst>
                                </p:cTn>
                              </p:par>
                              <p:par>
                                <p:cTn id="18" presetID="55" presetClass="entr" presetSubtype="0" fill="hold" nodeType="with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 calcmode="lin" valueType="num">
                                      <p:cBhvr>
                                        <p:cTn id="20" dur="1500" fill="hold"/>
                                        <p:tgtEl>
                                          <p:spTgt spid="3">
                                            <p:txEl>
                                              <p:pRg st="2" end="2"/>
                                            </p:txEl>
                                          </p:spTgt>
                                        </p:tgtEl>
                                        <p:attrNameLst>
                                          <p:attrName>ppt_w</p:attrName>
                                        </p:attrNameLst>
                                      </p:cBhvr>
                                      <p:tavLst>
                                        <p:tav tm="0">
                                          <p:val>
                                            <p:strVal val="#ppt_w*0.70"/>
                                          </p:val>
                                        </p:tav>
                                        <p:tav tm="100000">
                                          <p:val>
                                            <p:strVal val="#ppt_w"/>
                                          </p:val>
                                        </p:tav>
                                      </p:tavLst>
                                    </p:anim>
                                    <p:anim calcmode="lin" valueType="num">
                                      <p:cBhvr>
                                        <p:cTn id="21" dur="1500" fill="hold"/>
                                        <p:tgtEl>
                                          <p:spTgt spid="3">
                                            <p:txEl>
                                              <p:pRg st="2" end="2"/>
                                            </p:txEl>
                                          </p:spTgt>
                                        </p:tgtEl>
                                        <p:attrNameLst>
                                          <p:attrName>ppt_h</p:attrName>
                                        </p:attrNameLst>
                                      </p:cBhvr>
                                      <p:tavLst>
                                        <p:tav tm="0">
                                          <p:val>
                                            <p:strVal val="#ppt_h"/>
                                          </p:val>
                                        </p:tav>
                                        <p:tav tm="100000">
                                          <p:val>
                                            <p:strVal val="#ppt_h"/>
                                          </p:val>
                                        </p:tav>
                                      </p:tavLst>
                                    </p:anim>
                                    <p:animEffect transition="in" filter="fade">
                                      <p:cBhvr>
                                        <p:cTn id="22" dur="1500"/>
                                        <p:tgtEl>
                                          <p:spTgt spid="3">
                                            <p:txEl>
                                              <p:pRg st="2" end="2"/>
                                            </p:txEl>
                                          </p:spTgt>
                                        </p:tgtEl>
                                      </p:cBhvr>
                                    </p:animEffect>
                                  </p:childTnLst>
                                </p:cTn>
                              </p:par>
                              <p:par>
                                <p:cTn id="23" presetID="55" presetClass="entr" presetSubtype="0" fill="hold"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p:cTn id="25" dur="1500" fill="hold"/>
                                        <p:tgtEl>
                                          <p:spTgt spid="3">
                                            <p:txEl>
                                              <p:pRg st="3" end="3"/>
                                            </p:txEl>
                                          </p:spTgt>
                                        </p:tgtEl>
                                        <p:attrNameLst>
                                          <p:attrName>ppt_w</p:attrName>
                                        </p:attrNameLst>
                                      </p:cBhvr>
                                      <p:tavLst>
                                        <p:tav tm="0">
                                          <p:val>
                                            <p:strVal val="#ppt_w*0.70"/>
                                          </p:val>
                                        </p:tav>
                                        <p:tav tm="100000">
                                          <p:val>
                                            <p:strVal val="#ppt_w"/>
                                          </p:val>
                                        </p:tav>
                                      </p:tavLst>
                                    </p:anim>
                                    <p:anim calcmode="lin" valueType="num">
                                      <p:cBhvr>
                                        <p:cTn id="26" dur="1500" fill="hold"/>
                                        <p:tgtEl>
                                          <p:spTgt spid="3">
                                            <p:txEl>
                                              <p:pRg st="3" end="3"/>
                                            </p:txEl>
                                          </p:spTgt>
                                        </p:tgtEl>
                                        <p:attrNameLst>
                                          <p:attrName>ppt_h</p:attrName>
                                        </p:attrNameLst>
                                      </p:cBhvr>
                                      <p:tavLst>
                                        <p:tav tm="0">
                                          <p:val>
                                            <p:strVal val="#ppt_h"/>
                                          </p:val>
                                        </p:tav>
                                        <p:tav tm="100000">
                                          <p:val>
                                            <p:strVal val="#ppt_h"/>
                                          </p:val>
                                        </p:tav>
                                      </p:tavLst>
                                    </p:anim>
                                    <p:animEffect transition="in" filter="fade">
                                      <p:cBhvr>
                                        <p:cTn id="27" dur="1500"/>
                                        <p:tgtEl>
                                          <p:spTgt spid="3">
                                            <p:txEl>
                                              <p:pRg st="3" end="3"/>
                                            </p:txEl>
                                          </p:spTgt>
                                        </p:tgtEl>
                                      </p:cBhvr>
                                    </p:animEffect>
                                  </p:childTnLst>
                                </p:cTn>
                              </p:par>
                              <p:par>
                                <p:cTn id="28" presetID="55" presetClass="entr" presetSubtype="0" fill="hold" nodeType="withEffect">
                                  <p:stCondLst>
                                    <p:cond delay="0"/>
                                  </p:stCondLst>
                                  <p:childTnLst>
                                    <p:set>
                                      <p:cBhvr>
                                        <p:cTn id="29" dur="1" fill="hold">
                                          <p:stCondLst>
                                            <p:cond delay="0"/>
                                          </p:stCondLst>
                                        </p:cTn>
                                        <p:tgtEl>
                                          <p:spTgt spid="3">
                                            <p:txEl>
                                              <p:pRg st="4" end="4"/>
                                            </p:txEl>
                                          </p:spTgt>
                                        </p:tgtEl>
                                        <p:attrNameLst>
                                          <p:attrName>style.visibility</p:attrName>
                                        </p:attrNameLst>
                                      </p:cBhvr>
                                      <p:to>
                                        <p:strVal val="visible"/>
                                      </p:to>
                                    </p:set>
                                    <p:anim calcmode="lin" valueType="num">
                                      <p:cBhvr>
                                        <p:cTn id="30" dur="1500" fill="hold"/>
                                        <p:tgtEl>
                                          <p:spTgt spid="3">
                                            <p:txEl>
                                              <p:pRg st="4" end="4"/>
                                            </p:txEl>
                                          </p:spTgt>
                                        </p:tgtEl>
                                        <p:attrNameLst>
                                          <p:attrName>ppt_w</p:attrName>
                                        </p:attrNameLst>
                                      </p:cBhvr>
                                      <p:tavLst>
                                        <p:tav tm="0">
                                          <p:val>
                                            <p:strVal val="#ppt_w*0.70"/>
                                          </p:val>
                                        </p:tav>
                                        <p:tav tm="100000">
                                          <p:val>
                                            <p:strVal val="#ppt_w"/>
                                          </p:val>
                                        </p:tav>
                                      </p:tavLst>
                                    </p:anim>
                                    <p:anim calcmode="lin" valueType="num">
                                      <p:cBhvr>
                                        <p:cTn id="31" dur="1500" fill="hold"/>
                                        <p:tgtEl>
                                          <p:spTgt spid="3">
                                            <p:txEl>
                                              <p:pRg st="4" end="4"/>
                                            </p:txEl>
                                          </p:spTgt>
                                        </p:tgtEl>
                                        <p:attrNameLst>
                                          <p:attrName>ppt_h</p:attrName>
                                        </p:attrNameLst>
                                      </p:cBhvr>
                                      <p:tavLst>
                                        <p:tav tm="0">
                                          <p:val>
                                            <p:strVal val="#ppt_h"/>
                                          </p:val>
                                        </p:tav>
                                        <p:tav tm="100000">
                                          <p:val>
                                            <p:strVal val="#ppt_h"/>
                                          </p:val>
                                        </p:tav>
                                      </p:tavLst>
                                    </p:anim>
                                    <p:animEffect transition="in" filter="fade">
                                      <p:cBhvr>
                                        <p:cTn id="32" dur="1500"/>
                                        <p:tgtEl>
                                          <p:spTgt spid="3">
                                            <p:txEl>
                                              <p:pRg st="4" end="4"/>
                                            </p:txEl>
                                          </p:spTgt>
                                        </p:tgtEl>
                                      </p:cBhvr>
                                    </p:animEffect>
                                  </p:childTnLst>
                                </p:cTn>
                              </p:par>
                              <p:par>
                                <p:cTn id="33" presetID="55" presetClass="entr" presetSubtype="0" fill="hold"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anim calcmode="lin" valueType="num">
                                      <p:cBhvr>
                                        <p:cTn id="35" dur="1500" fill="hold"/>
                                        <p:tgtEl>
                                          <p:spTgt spid="3">
                                            <p:txEl>
                                              <p:pRg st="5" end="5"/>
                                            </p:txEl>
                                          </p:spTgt>
                                        </p:tgtEl>
                                        <p:attrNameLst>
                                          <p:attrName>ppt_w</p:attrName>
                                        </p:attrNameLst>
                                      </p:cBhvr>
                                      <p:tavLst>
                                        <p:tav tm="0">
                                          <p:val>
                                            <p:strVal val="#ppt_w*0.70"/>
                                          </p:val>
                                        </p:tav>
                                        <p:tav tm="100000">
                                          <p:val>
                                            <p:strVal val="#ppt_w"/>
                                          </p:val>
                                        </p:tav>
                                      </p:tavLst>
                                    </p:anim>
                                    <p:anim calcmode="lin" valueType="num">
                                      <p:cBhvr>
                                        <p:cTn id="36" dur="1500" fill="hold"/>
                                        <p:tgtEl>
                                          <p:spTgt spid="3">
                                            <p:txEl>
                                              <p:pRg st="5" end="5"/>
                                            </p:txEl>
                                          </p:spTgt>
                                        </p:tgtEl>
                                        <p:attrNameLst>
                                          <p:attrName>ppt_h</p:attrName>
                                        </p:attrNameLst>
                                      </p:cBhvr>
                                      <p:tavLst>
                                        <p:tav tm="0">
                                          <p:val>
                                            <p:strVal val="#ppt_h"/>
                                          </p:val>
                                        </p:tav>
                                        <p:tav tm="100000">
                                          <p:val>
                                            <p:strVal val="#ppt_h"/>
                                          </p:val>
                                        </p:tav>
                                      </p:tavLst>
                                    </p:anim>
                                    <p:animEffect transition="in" filter="fade">
                                      <p:cBhvr>
                                        <p:cTn id="37" dur="1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71600" y="0"/>
            <a:ext cx="8028384" cy="1143000"/>
          </a:xfrm>
        </p:spPr>
        <p:txBody>
          <a:bodyPr>
            <a:normAutofit fontScale="90000"/>
          </a:bodyPr>
          <a:lstStyle/>
          <a:p>
            <a:pPr algn="ctr"/>
            <a:r>
              <a:rPr lang="ru-RU" b="1" dirty="0">
                <a:effectLst/>
                <a:latin typeface="Cambria" panose="02040503050406030204" pitchFamily="18" charset="0"/>
              </a:rPr>
              <a:t>Список основных документов, получаемых при выпуске</a:t>
            </a:r>
            <a:r>
              <a:rPr lang="ru-RU" dirty="0">
                <a:effectLst/>
                <a:latin typeface="Cambria" panose="02040503050406030204" pitchFamily="18" charset="0"/>
              </a:rPr>
              <a:t>.</a:t>
            </a:r>
            <a:endParaRPr lang="ru-RU" dirty="0">
              <a:latin typeface="Cambria" panose="02040503050406030204" pitchFamily="18" charset="0"/>
            </a:endParaRPr>
          </a:p>
        </p:txBody>
      </p:sp>
      <p:sp>
        <p:nvSpPr>
          <p:cNvPr id="3" name="Объект 2"/>
          <p:cNvSpPr>
            <a:spLocks noGrp="1"/>
          </p:cNvSpPr>
          <p:nvPr>
            <p:ph idx="1"/>
          </p:nvPr>
        </p:nvSpPr>
        <p:spPr>
          <a:xfrm>
            <a:off x="755576" y="1196752"/>
            <a:ext cx="7992888" cy="5904656"/>
          </a:xfrm>
        </p:spPr>
        <p:txBody>
          <a:bodyPr>
            <a:normAutofit/>
          </a:bodyPr>
          <a:lstStyle/>
          <a:p>
            <a:pPr lvl="0">
              <a:buClr>
                <a:schemeClr val="tx2">
                  <a:lumMod val="75000"/>
                </a:schemeClr>
              </a:buClr>
              <a:buFont typeface="Wingdings" panose="05000000000000000000" pitchFamily="2" charset="2"/>
              <a:buChar char="v"/>
            </a:pPr>
            <a:r>
              <a:rPr lang="ru-RU" dirty="0" smtClean="0"/>
              <a:t> </a:t>
            </a:r>
            <a:r>
              <a:rPr lang="ru-RU" sz="2800" dirty="0" smtClean="0">
                <a:latin typeface="Cambria" panose="02040503050406030204" pitchFamily="18" charset="0"/>
              </a:rPr>
              <a:t>Свидетельство </a:t>
            </a:r>
            <a:r>
              <a:rPr lang="ru-RU" sz="2800" dirty="0">
                <a:latin typeface="Cambria" panose="02040503050406030204" pitchFamily="18" charset="0"/>
              </a:rPr>
              <a:t>о </a:t>
            </a:r>
            <a:r>
              <a:rPr lang="ru-RU" sz="2800" dirty="0" smtClean="0">
                <a:latin typeface="Cambria" panose="02040503050406030204" pitchFamily="18" charset="0"/>
              </a:rPr>
              <a:t>рождении</a:t>
            </a:r>
            <a:endParaRPr lang="ru-RU" sz="2800" dirty="0">
              <a:latin typeface="Cambria" panose="02040503050406030204" pitchFamily="18" charset="0"/>
            </a:endParaRPr>
          </a:p>
          <a:p>
            <a:pPr>
              <a:buClr>
                <a:schemeClr val="tx2">
                  <a:lumMod val="75000"/>
                </a:schemeClr>
              </a:buClr>
              <a:buFont typeface="Wingdings" panose="05000000000000000000" pitchFamily="2" charset="2"/>
              <a:buChar char="v"/>
            </a:pPr>
            <a:r>
              <a:rPr lang="ru-RU" sz="2800" dirty="0" smtClean="0">
                <a:latin typeface="Cambria" panose="02040503050406030204" pitchFamily="18" charset="0"/>
              </a:rPr>
              <a:t> Паспорт</a:t>
            </a:r>
          </a:p>
          <a:p>
            <a:pPr>
              <a:buClr>
                <a:schemeClr val="tx2">
                  <a:lumMod val="75000"/>
                </a:schemeClr>
              </a:buClr>
              <a:buFont typeface="Wingdings" panose="05000000000000000000" pitchFamily="2" charset="2"/>
              <a:buChar char="v"/>
            </a:pPr>
            <a:r>
              <a:rPr lang="ru-RU" sz="2800" dirty="0" smtClean="0">
                <a:latin typeface="Cambria" panose="02040503050406030204" pitchFamily="18" charset="0"/>
              </a:rPr>
              <a:t> Справка </a:t>
            </a:r>
            <a:r>
              <a:rPr lang="ru-RU" sz="2800" dirty="0">
                <a:latin typeface="Cambria" panose="02040503050406030204" pitchFamily="18" charset="0"/>
              </a:rPr>
              <a:t>о пребывании </a:t>
            </a:r>
            <a:r>
              <a:rPr lang="ru-RU" sz="2800" dirty="0" smtClean="0">
                <a:latin typeface="Cambria" panose="02040503050406030204" pitchFamily="18" charset="0"/>
              </a:rPr>
              <a:t>в учреждении</a:t>
            </a:r>
          </a:p>
          <a:p>
            <a:pPr lvl="0">
              <a:buClr>
                <a:schemeClr val="tx2">
                  <a:lumMod val="75000"/>
                </a:schemeClr>
              </a:buClr>
              <a:buFont typeface="Wingdings" panose="05000000000000000000" pitchFamily="2" charset="2"/>
              <a:buChar char="v"/>
            </a:pPr>
            <a:r>
              <a:rPr lang="ru-RU" sz="2800" dirty="0" smtClean="0">
                <a:latin typeface="Cambria" panose="02040503050406030204" pitchFamily="18" charset="0"/>
              </a:rPr>
              <a:t> Документ </a:t>
            </a:r>
            <a:r>
              <a:rPr lang="ru-RU" sz="2800" dirty="0">
                <a:latin typeface="Cambria" panose="02040503050406030204" pitchFamily="18" charset="0"/>
              </a:rPr>
              <a:t>об </a:t>
            </a:r>
            <a:r>
              <a:rPr lang="ru-RU" sz="2800" dirty="0" smtClean="0">
                <a:latin typeface="Cambria" panose="02040503050406030204" pitchFamily="18" charset="0"/>
              </a:rPr>
              <a:t>образовании</a:t>
            </a:r>
          </a:p>
          <a:p>
            <a:pPr lvl="0">
              <a:buClr>
                <a:schemeClr val="tx2">
                  <a:lumMod val="75000"/>
                </a:schemeClr>
              </a:buClr>
              <a:buFont typeface="Wingdings" panose="05000000000000000000" pitchFamily="2" charset="2"/>
              <a:buChar char="v"/>
            </a:pPr>
            <a:r>
              <a:rPr lang="ru-RU" sz="2800" dirty="0" smtClean="0">
                <a:latin typeface="Cambria" panose="02040503050406030204" pitchFamily="18" charset="0"/>
              </a:rPr>
              <a:t> Документы </a:t>
            </a:r>
            <a:r>
              <a:rPr lang="ru-RU" sz="2800" dirty="0">
                <a:latin typeface="Cambria" panose="02040503050406030204" pitchFamily="18" charset="0"/>
              </a:rPr>
              <a:t>подтверждающие отсутствие родительского попечения или невозможность воспитания ими своих детей ( свидетельство о смерти родителей, копия приговора или решение суда, справка о болезни  или розыске родителей и </a:t>
            </a:r>
            <a:r>
              <a:rPr lang="ru-RU" sz="2800" dirty="0" smtClean="0">
                <a:latin typeface="Cambria" panose="02040503050406030204" pitchFamily="18" charset="0"/>
              </a:rPr>
              <a:t>другие)</a:t>
            </a:r>
          </a:p>
          <a:p>
            <a:pPr lvl="0">
              <a:buClr>
                <a:schemeClr val="tx2">
                  <a:lumMod val="75000"/>
                </a:schemeClr>
              </a:buClr>
              <a:buFont typeface="Wingdings" panose="05000000000000000000" pitchFamily="2" charset="2"/>
              <a:buChar char="v"/>
            </a:pPr>
            <a:r>
              <a:rPr lang="ru-RU" sz="2800" dirty="0">
                <a:latin typeface="Cambria" panose="02040503050406030204" pitchFamily="18" charset="0"/>
              </a:rPr>
              <a:t> </a:t>
            </a:r>
            <a:r>
              <a:rPr lang="ru-RU" sz="2800" dirty="0" smtClean="0">
                <a:latin typeface="Cambria" panose="02040503050406030204" pitchFamily="18" charset="0"/>
              </a:rPr>
              <a:t>Пенсионная </a:t>
            </a:r>
            <a:r>
              <a:rPr lang="ru-RU" sz="2800" dirty="0">
                <a:latin typeface="Cambria" panose="02040503050406030204" pitchFamily="18" charset="0"/>
              </a:rPr>
              <a:t>книжка (для получающих пенсию</a:t>
            </a:r>
            <a:r>
              <a:rPr lang="ru-RU" sz="2800" dirty="0" smtClean="0">
                <a:latin typeface="Cambria" panose="02040503050406030204" pitchFamily="18" charset="0"/>
              </a:rPr>
              <a:t>)</a:t>
            </a:r>
            <a:endParaRPr lang="ru-RU" sz="2800" dirty="0">
              <a:latin typeface="Cambria" panose="02040503050406030204" pitchFamily="18" charset="0"/>
            </a:endParaRPr>
          </a:p>
          <a:p>
            <a:pPr>
              <a:buClr>
                <a:schemeClr val="tx2">
                  <a:lumMod val="75000"/>
                </a:schemeClr>
              </a:buClr>
              <a:buFont typeface="Wingdings" panose="05000000000000000000" pitchFamily="2" charset="2"/>
              <a:buChar char="v"/>
            </a:pPr>
            <a:endParaRPr lang="ru-RU" sz="2800" dirty="0"/>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008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1500" fill="hold"/>
                                        <p:tgtEl>
                                          <p:spTgt spid="2"/>
                                        </p:tgtEl>
                                        <p:attrNameLst>
                                          <p:attrName>ppt_w</p:attrName>
                                        </p:attrNameLst>
                                      </p:cBhvr>
                                      <p:tavLst>
                                        <p:tav tm="0">
                                          <p:val>
                                            <p:fltVal val="0"/>
                                          </p:val>
                                        </p:tav>
                                        <p:tav tm="100000">
                                          <p:val>
                                            <p:strVal val="#ppt_w"/>
                                          </p:val>
                                        </p:tav>
                                      </p:tavLst>
                                    </p:anim>
                                    <p:anim calcmode="lin" valueType="num">
                                      <p:cBhvr>
                                        <p:cTn id="8" dur="1500" fill="hold"/>
                                        <p:tgtEl>
                                          <p:spTgt spid="2"/>
                                        </p:tgtEl>
                                        <p:attrNameLst>
                                          <p:attrName>ppt_h</p:attrName>
                                        </p:attrNameLst>
                                      </p:cBhvr>
                                      <p:tavLst>
                                        <p:tav tm="0">
                                          <p:val>
                                            <p:fltVal val="0"/>
                                          </p:val>
                                        </p:tav>
                                        <p:tav tm="100000">
                                          <p:val>
                                            <p:strVal val="#ppt_h"/>
                                          </p:val>
                                        </p:tav>
                                      </p:tavLst>
                                    </p:anim>
                                    <p:animEffect transition="in" filter="fade">
                                      <p:cBhvr>
                                        <p:cTn id="9" dur="1500"/>
                                        <p:tgtEl>
                                          <p:spTgt spid="2"/>
                                        </p:tgtEl>
                                      </p:cBhvr>
                                    </p:animEffect>
                                  </p:childTnLst>
                                </p:cTn>
                              </p:par>
                            </p:childTnLst>
                          </p:cTn>
                        </p:par>
                        <p:par>
                          <p:cTn id="10" fill="hold">
                            <p:stCondLst>
                              <p:cond delay="1500"/>
                            </p:stCondLst>
                            <p:childTnLst>
                              <p:par>
                                <p:cTn id="11" presetID="14" presetClass="entr" presetSubtype="10" fill="hold" nodeType="after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3" dur="500"/>
                                        <p:tgtEl>
                                          <p:spTgt spid="3">
                                            <p:txEl>
                                              <p:pRg st="0" end="0"/>
                                            </p:txEl>
                                          </p:spTgt>
                                        </p:tgtEl>
                                      </p:cBhvr>
                                    </p:animEffect>
                                  </p:childTnLst>
                                </p:cTn>
                              </p:par>
                            </p:childTnLst>
                          </p:cTn>
                        </p:par>
                        <p:par>
                          <p:cTn id="14" fill="hold">
                            <p:stCondLst>
                              <p:cond delay="2000"/>
                            </p:stCondLst>
                            <p:childTnLst>
                              <p:par>
                                <p:cTn id="15" presetID="14" presetClass="entr" presetSubtype="10" fill="hold" nodeType="after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par>
                          <p:cTn id="18" fill="hold">
                            <p:stCondLst>
                              <p:cond delay="2500"/>
                            </p:stCondLst>
                            <p:childTnLst>
                              <p:par>
                                <p:cTn id="19" presetID="14" presetClass="entr" presetSubtype="10" fill="hold" nodeType="after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1" dur="500"/>
                                        <p:tgtEl>
                                          <p:spTgt spid="3">
                                            <p:txEl>
                                              <p:pRg st="2" end="2"/>
                                            </p:txEl>
                                          </p:spTgt>
                                        </p:tgtEl>
                                      </p:cBhvr>
                                    </p:animEffect>
                                  </p:childTnLst>
                                </p:cTn>
                              </p:par>
                            </p:childTnLst>
                          </p:cTn>
                        </p:par>
                        <p:par>
                          <p:cTn id="22" fill="hold">
                            <p:stCondLst>
                              <p:cond delay="3000"/>
                            </p:stCondLst>
                            <p:childTnLst>
                              <p:par>
                                <p:cTn id="23" presetID="14" presetClass="entr" presetSubtype="10" fill="hold" nodeType="after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5" dur="500"/>
                                        <p:tgtEl>
                                          <p:spTgt spid="3">
                                            <p:txEl>
                                              <p:pRg st="3" end="3"/>
                                            </p:txEl>
                                          </p:spTgt>
                                        </p:tgtEl>
                                      </p:cBhvr>
                                    </p:animEffect>
                                  </p:childTnLst>
                                </p:cTn>
                              </p:par>
                            </p:childTnLst>
                          </p:cTn>
                        </p:par>
                        <p:par>
                          <p:cTn id="26" fill="hold">
                            <p:stCondLst>
                              <p:cond delay="3500"/>
                            </p:stCondLst>
                            <p:childTnLst>
                              <p:par>
                                <p:cTn id="27" presetID="14" presetClass="entr" presetSubtype="10" fill="hold" nodeType="afterEffect">
                                  <p:stCondLst>
                                    <p:cond delay="0"/>
                                  </p:stCondLst>
                                  <p:childTnLst>
                                    <p:set>
                                      <p:cBhvr>
                                        <p:cTn id="2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29" dur="500"/>
                                        <p:tgtEl>
                                          <p:spTgt spid="3">
                                            <p:txEl>
                                              <p:pRg st="4" end="4"/>
                                            </p:txEl>
                                          </p:spTgt>
                                        </p:tgtEl>
                                      </p:cBhvr>
                                    </p:animEffect>
                                  </p:childTnLst>
                                </p:cTn>
                              </p:par>
                            </p:childTnLst>
                          </p:cTn>
                        </p:par>
                        <p:par>
                          <p:cTn id="30" fill="hold">
                            <p:stCondLst>
                              <p:cond delay="4000"/>
                            </p:stCondLst>
                            <p:childTnLst>
                              <p:par>
                                <p:cTn id="31" presetID="14" presetClass="entr" presetSubtype="10" fill="hold" nodeType="after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3"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611560" y="188640"/>
            <a:ext cx="8352928" cy="6669360"/>
          </a:xfrm>
        </p:spPr>
        <p:txBody>
          <a:bodyPr>
            <a:normAutofit lnSpcReduction="10000"/>
          </a:bodyPr>
          <a:lstStyle/>
          <a:p>
            <a:pPr lvl="0" algn="just">
              <a:buClr>
                <a:schemeClr val="tx2">
                  <a:lumMod val="75000"/>
                </a:schemeClr>
              </a:buClr>
              <a:buFont typeface="Wingdings" panose="05000000000000000000" pitchFamily="2" charset="2"/>
              <a:buChar char="v"/>
            </a:pPr>
            <a:r>
              <a:rPr lang="ru-RU" sz="2800" dirty="0" smtClean="0">
                <a:latin typeface="Cambria" panose="02040503050406030204" pitchFamily="18" charset="0"/>
              </a:rPr>
              <a:t> Справка </a:t>
            </a:r>
            <a:r>
              <a:rPr lang="ru-RU" sz="2800" dirty="0">
                <a:latin typeface="Cambria" panose="02040503050406030204" pitchFamily="18" charset="0"/>
              </a:rPr>
              <a:t>о наличии и местонахождении братьев, сестер, других близких </a:t>
            </a:r>
            <a:r>
              <a:rPr lang="ru-RU" sz="2800" dirty="0" smtClean="0">
                <a:latin typeface="Cambria" panose="02040503050406030204" pitchFamily="18" charset="0"/>
              </a:rPr>
              <a:t>родственников.</a:t>
            </a:r>
          </a:p>
          <a:p>
            <a:pPr algn="just">
              <a:buClr>
                <a:schemeClr val="tx2">
                  <a:lumMod val="75000"/>
                </a:schemeClr>
              </a:buClr>
              <a:buFont typeface="Wingdings" panose="05000000000000000000" pitchFamily="2" charset="2"/>
              <a:buChar char="v"/>
            </a:pPr>
            <a:r>
              <a:rPr lang="ru-RU" sz="2800" dirty="0" smtClean="0"/>
              <a:t> </a:t>
            </a:r>
            <a:r>
              <a:rPr lang="ru-RU" sz="2800" dirty="0" smtClean="0">
                <a:latin typeface="Cambria" panose="02040503050406030204" pitchFamily="18" charset="0"/>
              </a:rPr>
              <a:t>Документы</a:t>
            </a:r>
            <a:r>
              <a:rPr lang="ru-RU" sz="2800" dirty="0">
                <a:latin typeface="Cambria" panose="02040503050406030204" pitchFamily="18" charset="0"/>
              </a:rPr>
              <a:t>, подтверждающие право на имущество, жилую площадь </a:t>
            </a:r>
            <a:r>
              <a:rPr lang="ru-RU" sz="2800" dirty="0" smtClean="0">
                <a:latin typeface="Cambria" panose="02040503050406030204" pitchFamily="18" charset="0"/>
              </a:rPr>
              <a:t>(договор </a:t>
            </a:r>
            <a:r>
              <a:rPr lang="ru-RU" sz="2800" dirty="0">
                <a:latin typeface="Cambria" panose="02040503050406030204" pitchFamily="18" charset="0"/>
              </a:rPr>
              <a:t>о социальном найме, свидетельство   о собственности, выписка  из домовой книги, копия финансово-лицевого счета</a:t>
            </a:r>
            <a:r>
              <a:rPr lang="ru-RU" sz="2800" dirty="0" smtClean="0">
                <a:latin typeface="Cambria" panose="02040503050406030204" pitchFamily="18" charset="0"/>
              </a:rPr>
              <a:t>)</a:t>
            </a:r>
            <a:endParaRPr lang="ru-RU" sz="2800" dirty="0">
              <a:latin typeface="Cambria" panose="02040503050406030204" pitchFamily="18" charset="0"/>
            </a:endParaRPr>
          </a:p>
          <a:p>
            <a:pPr lvl="0" algn="just">
              <a:buClr>
                <a:schemeClr val="tx2">
                  <a:lumMod val="75000"/>
                </a:schemeClr>
              </a:buClr>
              <a:buFont typeface="Wingdings" panose="05000000000000000000" pitchFamily="2" charset="2"/>
              <a:buChar char="v"/>
            </a:pPr>
            <a:r>
              <a:rPr lang="ru-RU" sz="2800" dirty="0">
                <a:latin typeface="Cambria" panose="02040503050406030204" pitchFamily="18" charset="0"/>
              </a:rPr>
              <a:t> </a:t>
            </a:r>
            <a:r>
              <a:rPr lang="ru-RU" sz="2800" dirty="0" smtClean="0">
                <a:latin typeface="Cambria" panose="02040503050406030204" pitchFamily="18" charset="0"/>
              </a:rPr>
              <a:t>Акт </a:t>
            </a:r>
            <a:r>
              <a:rPr lang="ru-RU" sz="2800" dirty="0">
                <a:latin typeface="Cambria" panose="02040503050406030204" pitchFamily="18" charset="0"/>
              </a:rPr>
              <a:t>исполнительных органов о направлении под надзор в организацию для детей-сирот и детей, оставшихся без попечения родителей и сохранении права пользования  жилым </a:t>
            </a:r>
            <a:r>
              <a:rPr lang="ru-RU" sz="2800" dirty="0" smtClean="0">
                <a:latin typeface="Cambria" panose="02040503050406030204" pitchFamily="18" charset="0"/>
              </a:rPr>
              <a:t>помещением</a:t>
            </a:r>
          </a:p>
          <a:p>
            <a:pPr lvl="0" algn="just">
              <a:buClr>
                <a:schemeClr val="tx2">
                  <a:lumMod val="75000"/>
                </a:schemeClr>
              </a:buClr>
              <a:buFont typeface="Wingdings" panose="05000000000000000000" pitchFamily="2" charset="2"/>
              <a:buChar char="v"/>
            </a:pPr>
            <a:r>
              <a:rPr lang="ru-RU" sz="2800" dirty="0" smtClean="0">
                <a:latin typeface="Cambria" panose="02040503050406030204" pitchFamily="18" charset="0"/>
              </a:rPr>
              <a:t> Исполнительный </a:t>
            </a:r>
            <a:r>
              <a:rPr lang="ru-RU" sz="2800" dirty="0">
                <a:latin typeface="Cambria" panose="02040503050406030204" pitchFamily="18" charset="0"/>
              </a:rPr>
              <a:t>лист на взыскание алиментов с </a:t>
            </a:r>
            <a:r>
              <a:rPr lang="ru-RU" sz="2800" dirty="0" smtClean="0">
                <a:latin typeface="Cambria" panose="02040503050406030204" pitchFamily="18" charset="0"/>
              </a:rPr>
              <a:t>родителей</a:t>
            </a:r>
          </a:p>
          <a:p>
            <a:pPr lvl="0" algn="just">
              <a:buClr>
                <a:schemeClr val="tx2">
                  <a:lumMod val="75000"/>
                </a:schemeClr>
              </a:buClr>
              <a:buFont typeface="Wingdings" panose="05000000000000000000" pitchFamily="2" charset="2"/>
              <a:buChar char="v"/>
            </a:pPr>
            <a:r>
              <a:rPr lang="ru-RU" sz="2800" dirty="0" smtClean="0">
                <a:latin typeface="Cambria" panose="02040503050406030204" pitchFamily="18" charset="0"/>
              </a:rPr>
              <a:t> Сберегательная </a:t>
            </a:r>
            <a:r>
              <a:rPr lang="ru-RU" sz="2800" dirty="0">
                <a:latin typeface="Cambria" panose="02040503050406030204" pitchFamily="18" charset="0"/>
              </a:rPr>
              <a:t>книжка, ценные бумаги и другие </a:t>
            </a:r>
            <a:r>
              <a:rPr lang="ru-RU" sz="2800" dirty="0" smtClean="0">
                <a:latin typeface="Cambria" panose="02040503050406030204" pitchFamily="18" charset="0"/>
              </a:rPr>
              <a:t>документы.</a:t>
            </a:r>
            <a:endParaRPr lang="ru-RU" sz="2800" dirty="0">
              <a:latin typeface="Cambria" panose="02040503050406030204" pitchFamily="18" charset="0"/>
            </a:endParaRPr>
          </a:p>
          <a:p>
            <a:pPr lvl="0">
              <a:buClr>
                <a:schemeClr val="tx2">
                  <a:lumMod val="75000"/>
                </a:schemeClr>
              </a:buClr>
              <a:buFont typeface="Wingdings" panose="05000000000000000000" pitchFamily="2" charset="2"/>
              <a:buChar char="v"/>
            </a:pPr>
            <a:endParaRPr lang="ru-RU" sz="2800" dirty="0">
              <a:latin typeface="Cambria" panose="02040503050406030204" pitchFamily="18" charset="0"/>
            </a:endParaRPr>
          </a:p>
          <a:p>
            <a:pPr marL="82296" indent="0">
              <a:buNone/>
            </a:pPr>
            <a:endParaRPr lang="ru-RU" dirty="0"/>
          </a:p>
        </p:txBody>
      </p:sp>
      <p:sp>
        <p:nvSpPr>
          <p:cNvPr id="5" name="Стрелка влево 4">
            <a:hlinkClick r:id="rId2"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1038383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randombar(horizontal)">
                                      <p:cBhvr>
                                        <p:cTn id="7" dur="500"/>
                                        <p:tgtEl>
                                          <p:spTgt spid="3">
                                            <p:txEl>
                                              <p:pRg st="0" end="0"/>
                                            </p:txEl>
                                          </p:spTgt>
                                        </p:tgtEl>
                                      </p:cBhvr>
                                    </p:animEffect>
                                  </p:childTnLst>
                                </p:cTn>
                              </p:par>
                              <p:par>
                                <p:cTn id="8" presetID="14" presetClass="entr" presetSubtype="10"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0" dur="500"/>
                                        <p:tgtEl>
                                          <p:spTgt spid="3">
                                            <p:txEl>
                                              <p:pRg st="1" end="1"/>
                                            </p:txEl>
                                          </p:spTgt>
                                        </p:tgtEl>
                                      </p:cBhvr>
                                    </p:animEffect>
                                  </p:childTnLst>
                                </p:cTn>
                              </p:par>
                              <p:par>
                                <p:cTn id="11" presetID="14" presetClass="entr" presetSubtype="10" fill="hold"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Effect transition="in" filter="randombar(horizontal)">
                                      <p:cBhvr>
                                        <p:cTn id="13" dur="500"/>
                                        <p:tgtEl>
                                          <p:spTgt spid="3">
                                            <p:txEl>
                                              <p:pRg st="2" end="2"/>
                                            </p:txEl>
                                          </p:spTgt>
                                        </p:tgtEl>
                                      </p:cBhvr>
                                    </p:animEffect>
                                  </p:childTnLst>
                                </p:cTn>
                              </p:par>
                              <p:par>
                                <p:cTn id="14" presetID="14" presetClass="entr" presetSubtype="10" fill="hold" nodeType="withEffect">
                                  <p:stCondLst>
                                    <p:cond delay="0"/>
                                  </p:stCondLst>
                                  <p:childTnLst>
                                    <p:set>
                                      <p:cBhvr>
                                        <p:cTn id="15" dur="1" fill="hold">
                                          <p:stCondLst>
                                            <p:cond delay="0"/>
                                          </p:stCondLst>
                                        </p:cTn>
                                        <p:tgtEl>
                                          <p:spTgt spid="3">
                                            <p:txEl>
                                              <p:pRg st="3" end="3"/>
                                            </p:txEl>
                                          </p:spTgt>
                                        </p:tgtEl>
                                        <p:attrNameLst>
                                          <p:attrName>style.visibility</p:attrName>
                                        </p:attrNameLst>
                                      </p:cBhvr>
                                      <p:to>
                                        <p:strVal val="visible"/>
                                      </p:to>
                                    </p:set>
                                    <p:animEffect transition="in" filter="randombar(horizontal)">
                                      <p:cBhvr>
                                        <p:cTn id="16" dur="500"/>
                                        <p:tgtEl>
                                          <p:spTgt spid="3">
                                            <p:txEl>
                                              <p:pRg st="3" end="3"/>
                                            </p:txEl>
                                          </p:spTgt>
                                        </p:tgtEl>
                                      </p:cBhvr>
                                    </p:animEffect>
                                  </p:childTnLst>
                                </p:cTn>
                              </p:par>
                              <p:par>
                                <p:cTn id="17" presetID="14" presetClass="entr" presetSubtype="10" fill="hold"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randombar(horizontal)">
                                      <p:cBhvr>
                                        <p:cTn id="19"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03648" y="0"/>
            <a:ext cx="7498080" cy="864096"/>
          </a:xfrm>
        </p:spPr>
        <p:txBody>
          <a:bodyPr/>
          <a:lstStyle/>
          <a:p>
            <a:r>
              <a:rPr lang="ru-RU" dirty="0" smtClean="0">
                <a:latin typeface="Cambria" panose="02040503050406030204" pitchFamily="18" charset="0"/>
              </a:rPr>
              <a:t>Паспорт – главный документ.</a:t>
            </a:r>
            <a:endParaRPr lang="ru-RU" dirty="0">
              <a:latin typeface="Cambria" panose="02040503050406030204" pitchFamily="18" charset="0"/>
            </a:endParaRPr>
          </a:p>
        </p:txBody>
      </p:sp>
      <p:sp>
        <p:nvSpPr>
          <p:cNvPr id="3" name="Объект 2"/>
          <p:cNvSpPr>
            <a:spLocks noGrp="1"/>
          </p:cNvSpPr>
          <p:nvPr>
            <p:ph idx="1"/>
          </p:nvPr>
        </p:nvSpPr>
        <p:spPr>
          <a:xfrm>
            <a:off x="899592" y="836712"/>
            <a:ext cx="8244408" cy="6192688"/>
          </a:xfrm>
        </p:spPr>
        <p:txBody>
          <a:bodyPr>
            <a:normAutofit fontScale="92500" lnSpcReduction="10000"/>
          </a:bodyPr>
          <a:lstStyle/>
          <a:p>
            <a:pPr marL="82296" indent="0">
              <a:buNone/>
            </a:pPr>
            <a:r>
              <a:rPr lang="ru-RU" sz="2800" dirty="0" smtClean="0">
                <a:latin typeface="Cambria" panose="02040503050406030204" pitchFamily="18" charset="0"/>
              </a:rPr>
              <a:t>                                              </a:t>
            </a:r>
            <a:r>
              <a:rPr lang="ru-RU" sz="2800" b="1" dirty="0" smtClean="0">
                <a:latin typeface="Cambria" panose="02040503050406030204" pitchFamily="18" charset="0"/>
              </a:rPr>
              <a:t>Это </a:t>
            </a:r>
            <a:r>
              <a:rPr lang="ru-RU" sz="2800" b="1" dirty="0">
                <a:latin typeface="Cambria" panose="02040503050406030204" pitchFamily="18" charset="0"/>
              </a:rPr>
              <a:t>основной документ, </a:t>
            </a:r>
            <a:endParaRPr lang="ru-RU" sz="2800" b="1" dirty="0" smtClean="0">
              <a:latin typeface="Cambria" panose="02040503050406030204" pitchFamily="18" charset="0"/>
            </a:endParaRPr>
          </a:p>
          <a:p>
            <a:pPr marL="82296" indent="0">
              <a:buNone/>
            </a:pPr>
            <a:r>
              <a:rPr lang="ru-RU" sz="2800" b="1" dirty="0">
                <a:latin typeface="Cambria" panose="02040503050406030204" pitchFamily="18" charset="0"/>
              </a:rPr>
              <a:t> </a:t>
            </a:r>
            <a:r>
              <a:rPr lang="ru-RU" sz="2800" b="1" dirty="0" smtClean="0">
                <a:latin typeface="Cambria" panose="02040503050406030204" pitchFamily="18" charset="0"/>
              </a:rPr>
              <a:t>                                             удостоверяющий </a:t>
            </a:r>
            <a:r>
              <a:rPr lang="ru-RU" sz="2800" b="1" dirty="0">
                <a:latin typeface="Cambria" panose="02040503050406030204" pitchFamily="18" charset="0"/>
              </a:rPr>
              <a:t>твою </a:t>
            </a:r>
            <a:endParaRPr lang="ru-RU" sz="2800" b="1" dirty="0" smtClean="0">
              <a:latin typeface="Cambria" panose="02040503050406030204" pitchFamily="18" charset="0"/>
            </a:endParaRPr>
          </a:p>
          <a:p>
            <a:pPr marL="82296" indent="0">
              <a:buNone/>
            </a:pPr>
            <a:r>
              <a:rPr lang="ru-RU" sz="2800" b="1" dirty="0">
                <a:latin typeface="Cambria" panose="02040503050406030204" pitchFamily="18" charset="0"/>
              </a:rPr>
              <a:t> </a:t>
            </a:r>
            <a:r>
              <a:rPr lang="ru-RU" sz="2800" b="1" dirty="0" smtClean="0">
                <a:latin typeface="Cambria" panose="02040503050406030204" pitchFamily="18" charset="0"/>
              </a:rPr>
              <a:t>                                             личность </a:t>
            </a:r>
            <a:r>
              <a:rPr lang="ru-RU" sz="2800" b="1" dirty="0">
                <a:latin typeface="Cambria" panose="02040503050406030204" pitchFamily="18" charset="0"/>
              </a:rPr>
              <a:t>на территории </a:t>
            </a:r>
            <a:endParaRPr lang="ru-RU" sz="2800" b="1" dirty="0" smtClean="0">
              <a:latin typeface="Cambria" panose="02040503050406030204" pitchFamily="18" charset="0"/>
            </a:endParaRPr>
          </a:p>
          <a:p>
            <a:pPr marL="82296" indent="0">
              <a:buNone/>
            </a:pPr>
            <a:r>
              <a:rPr lang="ru-RU" sz="2800" b="1" dirty="0">
                <a:latin typeface="Cambria" panose="02040503050406030204" pitchFamily="18" charset="0"/>
              </a:rPr>
              <a:t> </a:t>
            </a:r>
            <a:r>
              <a:rPr lang="ru-RU" sz="2800" b="1" dirty="0" smtClean="0">
                <a:latin typeface="Cambria" panose="02040503050406030204" pitchFamily="18" charset="0"/>
              </a:rPr>
              <a:t>                                             России.</a:t>
            </a:r>
          </a:p>
          <a:p>
            <a:pPr marL="82296" indent="457200" algn="just">
              <a:buNone/>
            </a:pPr>
            <a:r>
              <a:rPr lang="ru-RU" sz="2800" dirty="0">
                <a:latin typeface="Cambria" panose="02040503050406030204" pitchFamily="18" charset="0"/>
              </a:rPr>
              <a:t> </a:t>
            </a:r>
            <a:r>
              <a:rPr lang="ru-RU" sz="2800" dirty="0" smtClean="0">
                <a:latin typeface="Cambria" panose="02040503050406030204" pitchFamily="18" charset="0"/>
              </a:rPr>
              <a:t>                                             Поэтому </a:t>
            </a:r>
            <a:r>
              <a:rPr lang="ru-RU" sz="2800" dirty="0">
                <a:latin typeface="Cambria" panose="02040503050406030204" pitchFamily="18" charset="0"/>
              </a:rPr>
              <a:t>паспорт нужно правильно хранить, беречь и аккуратно с ним </a:t>
            </a:r>
            <a:r>
              <a:rPr lang="ru-RU" sz="2800" dirty="0" smtClean="0">
                <a:latin typeface="Cambria" panose="02040503050406030204" pitchFamily="18" charset="0"/>
              </a:rPr>
              <a:t>обращаться</a:t>
            </a:r>
            <a:r>
              <a:rPr lang="ru-RU" sz="2800" dirty="0">
                <a:latin typeface="Cambria" panose="02040503050406030204" pitchFamily="18" charset="0"/>
              </a:rPr>
              <a:t>. За небрежное хранение паспорта на тебя могут наложить штраф (ст. 19.16 КоАП РФ). </a:t>
            </a:r>
            <a:endParaRPr lang="ru-RU" sz="2800" dirty="0" smtClean="0">
              <a:latin typeface="Cambria" panose="02040503050406030204" pitchFamily="18" charset="0"/>
            </a:endParaRPr>
          </a:p>
          <a:p>
            <a:pPr marL="82296" indent="457200" algn="just">
              <a:buNone/>
            </a:pPr>
            <a:r>
              <a:rPr lang="ru-RU" sz="2800" dirty="0">
                <a:latin typeface="Cambria" panose="02040503050406030204" pitchFamily="18" charset="0"/>
              </a:rPr>
              <a:t>Было бы здорово убрать его </a:t>
            </a:r>
            <a:r>
              <a:rPr lang="ru-RU" sz="2800" dirty="0" smtClean="0">
                <a:latin typeface="Cambria" panose="02040503050406030204" pitchFamily="18" charset="0"/>
              </a:rPr>
              <a:t>в </a:t>
            </a:r>
            <a:r>
              <a:rPr lang="ru-RU" sz="2800" dirty="0">
                <a:latin typeface="Cambria" panose="02040503050406030204" pitchFamily="18" charset="0"/>
              </a:rPr>
              <a:t>папочку, где хранятся все важные документы, и доставать его, только когда он понадобится. Но, к сожалению, в России паспорт стоит носить с собой всегда. Хотя ты и не обязан этого делать по закону, для собственной безопасности и уменьшения числа возможных проблем паспорт лучше иметь всегда с собой.</a:t>
            </a:r>
          </a:p>
          <a:p>
            <a:pPr marL="82296" indent="0">
              <a:buNone/>
            </a:pPr>
            <a:endParaRPr lang="ru-RU" dirty="0"/>
          </a:p>
        </p:txBody>
      </p:sp>
      <p:pic>
        <p:nvPicPr>
          <p:cNvPr id="4" name="Рисунок 3"/>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187624" y="847341"/>
            <a:ext cx="3168352" cy="2160240"/>
          </a:xfrm>
          <a:prstGeom prst="rect">
            <a:avLst/>
          </a:prstGeom>
          <a:noFill/>
        </p:spPr>
      </p:pic>
      <p:sp>
        <p:nvSpPr>
          <p:cNvPr id="6" name="Стрелка влево 5">
            <a:hlinkClick r:id="rId3"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8903124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500"/>
                                        <p:tgtEl>
                                          <p:spTgt spid="2"/>
                                        </p:tgtEl>
                                      </p:cBhvr>
                                    </p:animEffect>
                                    <p:anim calcmode="lin" valueType="num">
                                      <p:cBhvr>
                                        <p:cTn id="8" dur="1500" fill="hold"/>
                                        <p:tgtEl>
                                          <p:spTgt spid="2"/>
                                        </p:tgtEl>
                                        <p:attrNameLst>
                                          <p:attrName>ppt_x</p:attrName>
                                        </p:attrNameLst>
                                      </p:cBhvr>
                                      <p:tavLst>
                                        <p:tav tm="0">
                                          <p:val>
                                            <p:strVal val="#ppt_x"/>
                                          </p:val>
                                        </p:tav>
                                        <p:tav tm="100000">
                                          <p:val>
                                            <p:strVal val="#ppt_x"/>
                                          </p:val>
                                        </p:tav>
                                      </p:tavLst>
                                    </p:anim>
                                    <p:anim calcmode="lin" valueType="num">
                                      <p:cBhvr>
                                        <p:cTn id="9" dur="1350" decel="100000" fill="hold"/>
                                        <p:tgtEl>
                                          <p:spTgt spid="2"/>
                                        </p:tgtEl>
                                        <p:attrNameLst>
                                          <p:attrName>ppt_y</p:attrName>
                                        </p:attrNameLst>
                                      </p:cBhvr>
                                      <p:tavLst>
                                        <p:tav tm="0">
                                          <p:val>
                                            <p:strVal val="#ppt_y+1"/>
                                          </p:val>
                                        </p:tav>
                                        <p:tav tm="100000">
                                          <p:val>
                                            <p:strVal val="#ppt_y-.03"/>
                                          </p:val>
                                        </p:tav>
                                      </p:tavLst>
                                    </p:anim>
                                    <p:anim calcmode="lin" valueType="num">
                                      <p:cBhvr>
                                        <p:cTn id="10" dur="150" accel="100000" fill="hold">
                                          <p:stCondLst>
                                            <p:cond delay="1350"/>
                                          </p:stCondLst>
                                        </p:cTn>
                                        <p:tgtEl>
                                          <p:spTgt spid="2"/>
                                        </p:tgtEl>
                                        <p:attrNameLst>
                                          <p:attrName>ppt_y</p:attrName>
                                        </p:attrNameLst>
                                      </p:cBhvr>
                                      <p:tavLst>
                                        <p:tav tm="0">
                                          <p:val>
                                            <p:strVal val="#ppt_y-.03"/>
                                          </p:val>
                                        </p:tav>
                                        <p:tav tm="100000">
                                          <p:val>
                                            <p:strVal val="#ppt_y"/>
                                          </p:val>
                                        </p:tav>
                                      </p:tavLst>
                                    </p:anim>
                                  </p:childTnLst>
                                </p:cTn>
                              </p:par>
                            </p:childTnLst>
                          </p:cTn>
                        </p:par>
                        <p:par>
                          <p:cTn id="11" fill="hold">
                            <p:stCondLst>
                              <p:cond delay="1500"/>
                            </p:stCondLst>
                            <p:childTnLst>
                              <p:par>
                                <p:cTn id="12" presetID="31"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 calcmode="lin" valueType="num">
                                      <p:cBhvr>
                                        <p:cTn id="14" dur="1500" fill="hold"/>
                                        <p:tgtEl>
                                          <p:spTgt spid="4"/>
                                        </p:tgtEl>
                                        <p:attrNameLst>
                                          <p:attrName>ppt_w</p:attrName>
                                        </p:attrNameLst>
                                      </p:cBhvr>
                                      <p:tavLst>
                                        <p:tav tm="0">
                                          <p:val>
                                            <p:fltVal val="0"/>
                                          </p:val>
                                        </p:tav>
                                        <p:tav tm="100000">
                                          <p:val>
                                            <p:strVal val="#ppt_w"/>
                                          </p:val>
                                        </p:tav>
                                      </p:tavLst>
                                    </p:anim>
                                    <p:anim calcmode="lin" valueType="num">
                                      <p:cBhvr>
                                        <p:cTn id="15" dur="1500" fill="hold"/>
                                        <p:tgtEl>
                                          <p:spTgt spid="4"/>
                                        </p:tgtEl>
                                        <p:attrNameLst>
                                          <p:attrName>ppt_h</p:attrName>
                                        </p:attrNameLst>
                                      </p:cBhvr>
                                      <p:tavLst>
                                        <p:tav tm="0">
                                          <p:val>
                                            <p:fltVal val="0"/>
                                          </p:val>
                                        </p:tav>
                                        <p:tav tm="100000">
                                          <p:val>
                                            <p:strVal val="#ppt_h"/>
                                          </p:val>
                                        </p:tav>
                                      </p:tavLst>
                                    </p:anim>
                                    <p:anim calcmode="lin" valueType="num">
                                      <p:cBhvr>
                                        <p:cTn id="16" dur="1500" fill="hold"/>
                                        <p:tgtEl>
                                          <p:spTgt spid="4"/>
                                        </p:tgtEl>
                                        <p:attrNameLst>
                                          <p:attrName>style.rotation</p:attrName>
                                        </p:attrNameLst>
                                      </p:cBhvr>
                                      <p:tavLst>
                                        <p:tav tm="0">
                                          <p:val>
                                            <p:fltVal val="90"/>
                                          </p:val>
                                        </p:tav>
                                        <p:tav tm="100000">
                                          <p:val>
                                            <p:fltVal val="0"/>
                                          </p:val>
                                        </p:tav>
                                      </p:tavLst>
                                    </p:anim>
                                    <p:animEffect transition="in" filter="fade">
                                      <p:cBhvr>
                                        <p:cTn id="17" dur="1500"/>
                                        <p:tgtEl>
                                          <p:spTgt spid="4"/>
                                        </p:tgtEl>
                                      </p:cBhvr>
                                    </p:animEffect>
                                  </p:childTnLst>
                                </p:cTn>
                              </p:par>
                            </p:childTnLst>
                          </p:cTn>
                        </p:par>
                        <p:par>
                          <p:cTn id="18" fill="hold">
                            <p:stCondLst>
                              <p:cond delay="3000"/>
                            </p:stCondLst>
                            <p:childTnLst>
                              <p:par>
                                <p:cTn id="19" presetID="9" presetClass="entr" presetSubtype="0" fill="hold" grpId="0" nodeType="after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animEffect transition="in" filter="dissolve">
                                      <p:cBhvr>
                                        <p:cTn id="21" dur="1000"/>
                                        <p:tgtEl>
                                          <p:spTgt spid="3">
                                            <p:txEl>
                                              <p:pRg st="0" end="0"/>
                                            </p:txEl>
                                          </p:spTgt>
                                        </p:tgtEl>
                                      </p:cBhvr>
                                    </p:animEffect>
                                  </p:childTnLst>
                                </p:cTn>
                              </p:par>
                              <p:par>
                                <p:cTn id="22" presetID="9" presetClass="entr" presetSubtype="0" fill="hold" grpId="0" nodeType="withEffect">
                                  <p:stCondLst>
                                    <p:cond delay="0"/>
                                  </p:stCondLst>
                                  <p:childTnLst>
                                    <p:set>
                                      <p:cBhvr>
                                        <p:cTn id="23" dur="1" fill="hold">
                                          <p:stCondLst>
                                            <p:cond delay="0"/>
                                          </p:stCondLst>
                                        </p:cTn>
                                        <p:tgtEl>
                                          <p:spTgt spid="3">
                                            <p:txEl>
                                              <p:pRg st="1" end="1"/>
                                            </p:txEl>
                                          </p:spTgt>
                                        </p:tgtEl>
                                        <p:attrNameLst>
                                          <p:attrName>style.visibility</p:attrName>
                                        </p:attrNameLst>
                                      </p:cBhvr>
                                      <p:to>
                                        <p:strVal val="visible"/>
                                      </p:to>
                                    </p:set>
                                    <p:animEffect transition="in" filter="dissolve">
                                      <p:cBhvr>
                                        <p:cTn id="24" dur="1000"/>
                                        <p:tgtEl>
                                          <p:spTgt spid="3">
                                            <p:txEl>
                                              <p:pRg st="1" end="1"/>
                                            </p:txEl>
                                          </p:spTgt>
                                        </p:tgtEl>
                                      </p:cBhvr>
                                    </p:animEffect>
                                  </p:childTnLst>
                                </p:cTn>
                              </p:par>
                              <p:par>
                                <p:cTn id="25" presetID="9" presetClass="entr" presetSubtype="0" fill="hold" grpId="0"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dissolve">
                                      <p:cBhvr>
                                        <p:cTn id="27" dur="1000"/>
                                        <p:tgtEl>
                                          <p:spTgt spid="3">
                                            <p:txEl>
                                              <p:pRg st="2" end="2"/>
                                            </p:txEl>
                                          </p:spTgt>
                                        </p:tgtEl>
                                      </p:cBhvr>
                                    </p:animEffect>
                                  </p:childTnLst>
                                </p:cTn>
                              </p:par>
                              <p:par>
                                <p:cTn id="28" presetID="9" presetClass="entr" presetSubtype="0" fill="hold" grpId="0" nodeType="withEffect">
                                  <p:stCondLst>
                                    <p:cond delay="0"/>
                                  </p:stCondLst>
                                  <p:childTnLst>
                                    <p:set>
                                      <p:cBhvr>
                                        <p:cTn id="29" dur="1" fill="hold">
                                          <p:stCondLst>
                                            <p:cond delay="0"/>
                                          </p:stCondLst>
                                        </p:cTn>
                                        <p:tgtEl>
                                          <p:spTgt spid="3">
                                            <p:txEl>
                                              <p:pRg st="3" end="3"/>
                                            </p:txEl>
                                          </p:spTgt>
                                        </p:tgtEl>
                                        <p:attrNameLst>
                                          <p:attrName>style.visibility</p:attrName>
                                        </p:attrNameLst>
                                      </p:cBhvr>
                                      <p:to>
                                        <p:strVal val="visible"/>
                                      </p:to>
                                    </p:set>
                                    <p:animEffect transition="in" filter="dissolve">
                                      <p:cBhvr>
                                        <p:cTn id="30" dur="1000"/>
                                        <p:tgtEl>
                                          <p:spTgt spid="3">
                                            <p:txEl>
                                              <p:pRg st="3" end="3"/>
                                            </p:txEl>
                                          </p:spTgt>
                                        </p:tgtEl>
                                      </p:cBhvr>
                                    </p:animEffect>
                                  </p:childTnLst>
                                </p:cTn>
                              </p:par>
                              <p:par>
                                <p:cTn id="31" presetID="9" presetClass="entr" presetSubtype="0" fill="hold" grpId="0"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animEffect transition="in" filter="dissolve">
                                      <p:cBhvr>
                                        <p:cTn id="33" dur="1000"/>
                                        <p:tgtEl>
                                          <p:spTgt spid="3">
                                            <p:txEl>
                                              <p:pRg st="4" end="4"/>
                                            </p:txEl>
                                          </p:spTgt>
                                        </p:tgtEl>
                                      </p:cBhvr>
                                    </p:animEffect>
                                  </p:childTnLst>
                                </p:cTn>
                              </p:par>
                              <p:par>
                                <p:cTn id="34" presetID="9" presetClass="entr" presetSubtype="0" fill="hold" grpId="0"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dissolve">
                                      <p:cBhvr>
                                        <p:cTn id="36"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971600" y="332656"/>
            <a:ext cx="7890080" cy="6408712"/>
          </a:xfrm>
        </p:spPr>
        <p:txBody>
          <a:bodyPr>
            <a:normAutofit/>
          </a:bodyPr>
          <a:lstStyle/>
          <a:p>
            <a:pPr marL="82296" indent="0" algn="ctr">
              <a:buNone/>
            </a:pPr>
            <a:r>
              <a:rPr lang="ru-RU" b="1" dirty="0">
                <a:effectLst>
                  <a:outerShdw blurRad="38100" dist="38100" dir="2700000" algn="tl">
                    <a:srgbClr val="000000">
                      <a:alpha val="43137"/>
                    </a:srgbClr>
                  </a:outerShdw>
                </a:effectLst>
                <a:latin typeface="Cambria" panose="02040503050406030204" pitchFamily="18" charset="0"/>
              </a:rPr>
              <a:t>ЕСЛИ У ТЕБЯ НЕТ С СОБОЙ ПАСПОРТА</a:t>
            </a:r>
            <a:r>
              <a:rPr lang="ru-RU" b="1" dirty="0" smtClean="0">
                <a:effectLst>
                  <a:outerShdw blurRad="38100" dist="38100" dir="2700000" algn="tl">
                    <a:srgbClr val="000000">
                      <a:alpha val="43137"/>
                    </a:srgbClr>
                  </a:outerShdw>
                </a:effectLst>
                <a:latin typeface="Cambria" panose="02040503050406030204" pitchFamily="18" charset="0"/>
              </a:rPr>
              <a:t>:</a:t>
            </a:r>
            <a:endParaRPr lang="ru-RU" b="1" dirty="0">
              <a:effectLst>
                <a:outerShdw blurRad="38100" dist="38100" dir="2700000" algn="tl">
                  <a:srgbClr val="000000">
                    <a:alpha val="43137"/>
                  </a:srgbClr>
                </a:outerShdw>
              </a:effectLst>
              <a:latin typeface="Cambria" panose="02040503050406030204" pitchFamily="18" charset="0"/>
            </a:endParaRPr>
          </a:p>
          <a:p>
            <a:pPr algn="ctr">
              <a:buClr>
                <a:schemeClr val="tx2">
                  <a:lumMod val="75000"/>
                </a:schemeClr>
              </a:buClr>
              <a:buFont typeface="Wingdings" panose="05000000000000000000" pitchFamily="2" charset="2"/>
              <a:buChar char="ü"/>
            </a:pPr>
            <a:r>
              <a:rPr lang="ru-RU" sz="2800" dirty="0" smtClean="0">
                <a:latin typeface="Cambria" panose="02040503050406030204" pitchFamily="18" charset="0"/>
              </a:rPr>
              <a:t>Сотрудники </a:t>
            </a:r>
            <a:r>
              <a:rPr lang="ru-RU" sz="2800" dirty="0">
                <a:latin typeface="Cambria" panose="02040503050406030204" pitchFamily="18" charset="0"/>
              </a:rPr>
              <a:t>полиции МОГУТ тебя задержать для установления личности сроком на 3 </a:t>
            </a:r>
            <a:r>
              <a:rPr lang="ru-RU" sz="2800" dirty="0" smtClean="0">
                <a:latin typeface="Cambria" panose="02040503050406030204" pitchFamily="18" charset="0"/>
              </a:rPr>
              <a:t>часа.</a:t>
            </a:r>
          </a:p>
          <a:p>
            <a:pPr algn="ctr">
              <a:buClr>
                <a:schemeClr val="tx2">
                  <a:lumMod val="75000"/>
                </a:schemeClr>
              </a:buClr>
              <a:buFont typeface="Wingdings" panose="05000000000000000000" pitchFamily="2" charset="2"/>
              <a:buChar char="ü"/>
            </a:pPr>
            <a:r>
              <a:rPr lang="ru-RU" sz="2800" dirty="0" smtClean="0">
                <a:latin typeface="Cambria" panose="02040503050406030204" pitchFamily="18" charset="0"/>
              </a:rPr>
              <a:t>Тебя </a:t>
            </a:r>
            <a:r>
              <a:rPr lang="ru-RU" sz="2800" dirty="0">
                <a:latin typeface="Cambria" panose="02040503050406030204" pitchFamily="18" charset="0"/>
              </a:rPr>
              <a:t>могут НЕ пустить в больницу навестить друзей или </a:t>
            </a:r>
            <a:r>
              <a:rPr lang="ru-RU" sz="2800" dirty="0" smtClean="0">
                <a:latin typeface="Cambria" panose="02040503050406030204" pitchFamily="18" charset="0"/>
              </a:rPr>
              <a:t>родственников.</a:t>
            </a:r>
          </a:p>
          <a:p>
            <a:pPr algn="ctr">
              <a:buClr>
                <a:schemeClr val="tx2">
                  <a:lumMod val="75000"/>
                </a:schemeClr>
              </a:buClr>
              <a:buFont typeface="Wingdings" panose="05000000000000000000" pitchFamily="2" charset="2"/>
              <a:buChar char="ü"/>
            </a:pPr>
            <a:r>
              <a:rPr lang="ru-RU" sz="2800" dirty="0" smtClean="0">
                <a:latin typeface="Cambria" panose="02040503050406030204" pitchFamily="18" charset="0"/>
              </a:rPr>
              <a:t>Тебе </a:t>
            </a:r>
            <a:r>
              <a:rPr lang="ru-RU" sz="2800" dirty="0">
                <a:latin typeface="Cambria" panose="02040503050406030204" pitchFamily="18" charset="0"/>
              </a:rPr>
              <a:t>НЕ продадут билет на поезд и </a:t>
            </a:r>
            <a:r>
              <a:rPr lang="ru-RU" sz="2800" dirty="0" smtClean="0">
                <a:latin typeface="Cambria" panose="02040503050406030204" pitchFamily="18" charset="0"/>
              </a:rPr>
              <a:t>самолет.</a:t>
            </a:r>
          </a:p>
          <a:p>
            <a:pPr algn="ctr">
              <a:buClr>
                <a:schemeClr val="tx2">
                  <a:lumMod val="75000"/>
                </a:schemeClr>
              </a:buClr>
              <a:buFont typeface="Wingdings" panose="05000000000000000000" pitchFamily="2" charset="2"/>
              <a:buChar char="ü"/>
            </a:pPr>
            <a:r>
              <a:rPr lang="ru-RU" sz="2800" dirty="0" smtClean="0">
                <a:latin typeface="Cambria" panose="02040503050406030204" pitchFamily="18" charset="0"/>
              </a:rPr>
              <a:t>Ты </a:t>
            </a:r>
            <a:r>
              <a:rPr lang="ru-RU" sz="2800" dirty="0">
                <a:latin typeface="Cambria" panose="02040503050406030204" pitchFamily="18" charset="0"/>
              </a:rPr>
              <a:t>НЕ сможешь подключиться к мобильному </a:t>
            </a:r>
            <a:r>
              <a:rPr lang="ru-RU" sz="2800" dirty="0" smtClean="0">
                <a:latin typeface="Cambria" panose="02040503050406030204" pitchFamily="18" charset="0"/>
              </a:rPr>
              <a:t>оператору.</a:t>
            </a:r>
          </a:p>
          <a:p>
            <a:pPr algn="ctr">
              <a:buClr>
                <a:schemeClr val="tx2">
                  <a:lumMod val="75000"/>
                </a:schemeClr>
              </a:buClr>
              <a:buFont typeface="Wingdings" panose="05000000000000000000" pitchFamily="2" charset="2"/>
              <a:buChar char="ü"/>
            </a:pPr>
            <a:r>
              <a:rPr lang="ru-RU" sz="2800" dirty="0" smtClean="0">
                <a:latin typeface="Cambria" panose="02040503050406030204" pitchFamily="18" charset="0"/>
              </a:rPr>
              <a:t>Ты </a:t>
            </a:r>
            <a:r>
              <a:rPr lang="ru-RU" sz="2800" dirty="0">
                <a:latin typeface="Cambria" panose="02040503050406030204" pitchFamily="18" charset="0"/>
              </a:rPr>
              <a:t>НЕ сможешь ни положить деньги на банковский счет, ни снять их из банка, а тем более получить кредит.</a:t>
            </a:r>
          </a:p>
          <a:p>
            <a:pPr marL="82296" indent="0" algn="ctr">
              <a:buNone/>
            </a:pPr>
            <a:endParaRPr lang="ru-RU" dirty="0">
              <a:latin typeface="Cambria" panose="02040503050406030204" pitchFamily="18" charset="0"/>
            </a:endParaRPr>
          </a:p>
        </p:txBody>
      </p:sp>
      <p:pic>
        <p:nvPicPr>
          <p:cNvPr id="5" name="Рисунок 4" descr="Описание: http://im5-tub-ru.yandex.net/i?id=143391045-58-72&amp;n=21">
            <a:hlinkClick r:id="rId2" tgtFrame="&quot;_blank&quot;"/>
          </p:cNvPr>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4644008" y="6093296"/>
            <a:ext cx="1296145" cy="600075"/>
          </a:xfrm>
          <a:prstGeom prst="rect">
            <a:avLst/>
          </a:prstGeom>
          <a:noFill/>
          <a:ln>
            <a:noFill/>
          </a:ln>
        </p:spPr>
      </p:pic>
      <p:sp>
        <p:nvSpPr>
          <p:cNvPr id="6" name="Стрелка влево 5">
            <a:hlinkClick r:id="rId4" action="ppaction://hlinksldjump" tooltip="Содержание стр.1"/>
          </p:cNvPr>
          <p:cNvSpPr/>
          <p:nvPr/>
        </p:nvSpPr>
        <p:spPr>
          <a:xfrm>
            <a:off x="272067" y="6345324"/>
            <a:ext cx="555517" cy="324036"/>
          </a:xfrm>
          <a:prstGeom prst="lef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 xmlns:p14="http://schemas.microsoft.com/office/powerpoint/2010/main" val="39913449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nodeType="with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16" presetClass="entr" presetSubtype="21" fill="hold"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barn(inVertical)">
                                      <p:cBhvr>
                                        <p:cTn id="12" dur="1000"/>
                                        <p:tgtEl>
                                          <p:spTgt spid="3">
                                            <p:txEl>
                                              <p:pRg st="0" end="0"/>
                                            </p:txEl>
                                          </p:spTgt>
                                        </p:tgtEl>
                                      </p:cBhvr>
                                    </p:animEffect>
                                  </p:childTnLst>
                                </p:cTn>
                              </p:par>
                            </p:childTnLst>
                          </p:cTn>
                        </p:par>
                        <p:par>
                          <p:cTn id="13" fill="hold">
                            <p:stCondLst>
                              <p:cond delay="1500"/>
                            </p:stCondLst>
                            <p:childTnLst>
                              <p:par>
                                <p:cTn id="14" presetID="16" presetClass="entr" presetSubtype="21" fill="hold"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barn(inVertical)">
                                      <p:cBhvr>
                                        <p:cTn id="16" dur="1000"/>
                                        <p:tgtEl>
                                          <p:spTgt spid="3">
                                            <p:txEl>
                                              <p:pRg st="1" end="1"/>
                                            </p:txEl>
                                          </p:spTgt>
                                        </p:tgtEl>
                                      </p:cBhvr>
                                    </p:animEffect>
                                  </p:childTnLst>
                                </p:cTn>
                              </p:par>
                            </p:childTnLst>
                          </p:cTn>
                        </p:par>
                        <p:par>
                          <p:cTn id="17" fill="hold">
                            <p:stCondLst>
                              <p:cond delay="2500"/>
                            </p:stCondLst>
                            <p:childTnLst>
                              <p:par>
                                <p:cTn id="18" presetID="16" presetClass="entr" presetSubtype="21" fill="hold"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barn(inVertical)">
                                      <p:cBhvr>
                                        <p:cTn id="20" dur="1000"/>
                                        <p:tgtEl>
                                          <p:spTgt spid="3">
                                            <p:txEl>
                                              <p:pRg st="2" end="2"/>
                                            </p:txEl>
                                          </p:spTgt>
                                        </p:tgtEl>
                                      </p:cBhvr>
                                    </p:animEffect>
                                  </p:childTnLst>
                                </p:cTn>
                              </p:par>
                            </p:childTnLst>
                          </p:cTn>
                        </p:par>
                        <p:par>
                          <p:cTn id="21" fill="hold">
                            <p:stCondLst>
                              <p:cond delay="3500"/>
                            </p:stCondLst>
                            <p:childTnLst>
                              <p:par>
                                <p:cTn id="22" presetID="16" presetClass="entr" presetSubtype="21" fill="hold"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barn(inVertical)">
                                      <p:cBhvr>
                                        <p:cTn id="24" dur="1000"/>
                                        <p:tgtEl>
                                          <p:spTgt spid="3">
                                            <p:txEl>
                                              <p:pRg st="3" end="3"/>
                                            </p:txEl>
                                          </p:spTgt>
                                        </p:tgtEl>
                                      </p:cBhvr>
                                    </p:animEffect>
                                  </p:childTnLst>
                                </p:cTn>
                              </p:par>
                            </p:childTnLst>
                          </p:cTn>
                        </p:par>
                        <p:par>
                          <p:cTn id="25" fill="hold">
                            <p:stCondLst>
                              <p:cond delay="4500"/>
                            </p:stCondLst>
                            <p:childTnLst>
                              <p:par>
                                <p:cTn id="26" presetID="16" presetClass="entr" presetSubtype="21" fill="hold" nodeType="afterEffect">
                                  <p:stCondLst>
                                    <p:cond delay="0"/>
                                  </p:stCondLst>
                                  <p:childTnLst>
                                    <p:set>
                                      <p:cBhvr>
                                        <p:cTn id="27" dur="1" fill="hold">
                                          <p:stCondLst>
                                            <p:cond delay="0"/>
                                          </p:stCondLst>
                                        </p:cTn>
                                        <p:tgtEl>
                                          <p:spTgt spid="3">
                                            <p:txEl>
                                              <p:pRg st="4" end="4"/>
                                            </p:txEl>
                                          </p:spTgt>
                                        </p:tgtEl>
                                        <p:attrNameLst>
                                          <p:attrName>style.visibility</p:attrName>
                                        </p:attrNameLst>
                                      </p:cBhvr>
                                      <p:to>
                                        <p:strVal val="visible"/>
                                      </p:to>
                                    </p:set>
                                    <p:animEffect transition="in" filter="barn(inVertical)">
                                      <p:cBhvr>
                                        <p:cTn id="28" dur="1000"/>
                                        <p:tgtEl>
                                          <p:spTgt spid="3">
                                            <p:txEl>
                                              <p:pRg st="4" end="4"/>
                                            </p:txEl>
                                          </p:spTgt>
                                        </p:tgtEl>
                                      </p:cBhvr>
                                    </p:animEffect>
                                  </p:childTnLst>
                                </p:cTn>
                              </p:par>
                            </p:childTnLst>
                          </p:cTn>
                        </p:par>
                        <p:par>
                          <p:cTn id="29" fill="hold">
                            <p:stCondLst>
                              <p:cond delay="5500"/>
                            </p:stCondLst>
                            <p:childTnLst>
                              <p:par>
                                <p:cTn id="30" presetID="16" presetClass="entr" presetSubtype="21" fill="hold" nodeType="after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1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Солнцестояние">
  <a:themeElements>
    <a:clrScheme name="Другая 2">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3B1D14"/>
      </a:hlink>
      <a:folHlink>
        <a:srgbClr val="7030A0"/>
      </a:folHlink>
    </a:clrScheme>
    <a:fontScheme name="Солнцестояние">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Солнцестояние">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Solstice</Template>
  <TotalTime>262</TotalTime>
  <Words>3995</Words>
  <Application>Microsoft Office PowerPoint</Application>
  <PresentationFormat>Экран (4:3)</PresentationFormat>
  <Paragraphs>269</Paragraphs>
  <Slides>44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44</vt:i4>
      </vt:variant>
    </vt:vector>
  </HeadingPairs>
  <TitlesOfParts>
    <vt:vector size="45" baseType="lpstr">
      <vt:lpstr>Солнцестояние</vt:lpstr>
      <vt:lpstr>Путеводитель по самостоятельной жизни</vt:lpstr>
      <vt:lpstr>Содержание 1/2</vt:lpstr>
      <vt:lpstr>Содержание 2/2</vt:lpstr>
      <vt:lpstr>Это нужно знать заранее !</vt:lpstr>
      <vt:lpstr>Слайд 5</vt:lpstr>
      <vt:lpstr>Список основных документов, получаемых при выпуске.</vt:lpstr>
      <vt:lpstr>Слайд 7</vt:lpstr>
      <vt:lpstr>Паспорт – главный документ.</vt:lpstr>
      <vt:lpstr>Слайд 9</vt:lpstr>
      <vt:lpstr>Слайд 10</vt:lpstr>
      <vt:lpstr>Слайд 11</vt:lpstr>
      <vt:lpstr>ЕСЛИ ТЫ ПОТЕРЯЛ ИЛИ У ТЕБЯ УКРАЛИ ПАСПОРТ. </vt:lpstr>
      <vt:lpstr>Почему нужно быстрее обращаться в полицию?</vt:lpstr>
      <vt:lpstr>Как восстановить паспорт.</vt:lpstr>
      <vt:lpstr>Твои права</vt:lpstr>
      <vt:lpstr>КОНСТИТУЦИОННЫЕ ПРАВА ЧЕЛОВЕКА</vt:lpstr>
      <vt:lpstr>Слайд 17</vt:lpstr>
      <vt:lpstr>ПРАВО НА ОБРАЗОВАНИЕ И ДОПОЛНИТЕЛЬНЫЕ ГАРАНТИИ ПО СОЦИАЛЬНОЙ ПОДДЕРЖКЕ</vt:lpstr>
      <vt:lpstr>Слайд 19</vt:lpstr>
      <vt:lpstr>Слайд 20</vt:lpstr>
      <vt:lpstr>Слайд 21</vt:lpstr>
      <vt:lpstr>ПРАВО НА ТРУД</vt:lpstr>
      <vt:lpstr>Слайд 23</vt:lpstr>
      <vt:lpstr>Право на жилье </vt:lpstr>
      <vt:lpstr>Слайд 25</vt:lpstr>
      <vt:lpstr>Слайд 26</vt:lpstr>
      <vt:lpstr>Слайд 27</vt:lpstr>
      <vt:lpstr>Слайд 28</vt:lpstr>
      <vt:lpstr>Слайд 29</vt:lpstr>
      <vt:lpstr>Слайд 30</vt:lpstr>
      <vt:lpstr>Слайд 31</vt:lpstr>
      <vt:lpstr>Если у тебя своя квартира</vt:lpstr>
      <vt:lpstr>Основные документы на квартиру</vt:lpstr>
      <vt:lpstr>Как и где платить за квартиру</vt:lpstr>
      <vt:lpstr>ЕДИНАЯ КВИТАНЦИЯ ПО ОПЛАТЕ КОММУНАЛЬНЫХ ПЛАТЕЖЕЙ</vt:lpstr>
      <vt:lpstr>КАК СЭКОНОМИТЬ НА ОПЛАТЕ ЖИЛИЩНО-КОММУНАЛЬНЫХ УСЛУГ</vt:lpstr>
      <vt:lpstr>Слайд 37</vt:lpstr>
      <vt:lpstr>Как оплатить электроэнергию </vt:lpstr>
      <vt:lpstr>КАК ПРАВИЛЬНО ЗАПОЛНИТЬ КВИТАНЦИЮ ОПЛАТЫ ЗА ЭЛЕКТРОЭНЕРГИЮ</vt:lpstr>
      <vt:lpstr>Как оплатить квитанцию за газ</vt:lpstr>
      <vt:lpstr>Правила заполнения квитанции </vt:lpstr>
      <vt:lpstr>Слайд 42</vt:lpstr>
      <vt:lpstr>Правила безопасности дома</vt:lpstr>
      <vt:lpstr>Слайд 44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Путеводитель по самостоятельной жизни</dc:title>
  <dc:creator>user</dc:creator>
  <cp:lastModifiedBy>юзер</cp:lastModifiedBy>
  <cp:revision>38</cp:revision>
  <dcterms:created xsi:type="dcterms:W3CDTF">2014-01-14T08:32:03Z</dcterms:created>
  <dcterms:modified xsi:type="dcterms:W3CDTF">2014-01-16T06:38:03Z</dcterms:modified>
</cp:coreProperties>
</file>