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5" r:id="rId3"/>
    <p:sldId id="30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1" r:id="rId24"/>
    <p:sldId id="278" r:id="rId25"/>
    <p:sldId id="279" r:id="rId26"/>
    <p:sldId id="282" r:id="rId27"/>
    <p:sldId id="283" r:id="rId28"/>
    <p:sldId id="280" r:id="rId29"/>
    <p:sldId id="284" r:id="rId30"/>
    <p:sldId id="285" r:id="rId31"/>
    <p:sldId id="286" r:id="rId32"/>
    <p:sldId id="287" r:id="rId33"/>
    <p:sldId id="292" r:id="rId34"/>
    <p:sldId id="293" r:id="rId35"/>
    <p:sldId id="294" r:id="rId36"/>
    <p:sldId id="295" r:id="rId37"/>
    <p:sldId id="297" r:id="rId38"/>
    <p:sldId id="296" r:id="rId39"/>
    <p:sldId id="298" r:id="rId40"/>
    <p:sldId id="299" r:id="rId41"/>
    <p:sldId id="300" r:id="rId42"/>
    <p:sldId id="302" r:id="rId43"/>
    <p:sldId id="301" r:id="rId44"/>
    <p:sldId id="303"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16.01.2014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16.01.2014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4.xml"/><Relationship Id="rId3" Type="http://schemas.openxmlformats.org/officeDocument/2006/relationships/slide" Target="slide6.xml"/><Relationship Id="rId7" Type="http://schemas.openxmlformats.org/officeDocument/2006/relationships/slide" Target="slide12.xml"/><Relationship Id="rId12"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8.xml"/><Relationship Id="rId5" Type="http://schemas.openxmlformats.org/officeDocument/2006/relationships/slide" Target="slide9.xml"/><Relationship Id="rId10" Type="http://schemas.openxmlformats.org/officeDocument/2006/relationships/slide" Target="slide15.xml"/><Relationship Id="rId4" Type="http://schemas.openxmlformats.org/officeDocument/2006/relationships/slide" Target="slide8.xml"/><Relationship Id="rId9" Type="http://schemas.openxmlformats.org/officeDocument/2006/relationships/slide" Target="slide14.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9.xml"/><Relationship Id="rId3" Type="http://schemas.openxmlformats.org/officeDocument/2006/relationships/slide" Target="slide33.xml"/><Relationship Id="rId7" Type="http://schemas.openxmlformats.org/officeDocument/2006/relationships/slide" Target="slide38.xml"/><Relationship Id="rId12" Type="http://schemas.openxmlformats.org/officeDocument/2006/relationships/slide" Target="slide2.xml"/><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slide" Target="slide43.xml"/><Relationship Id="rId5" Type="http://schemas.openxmlformats.org/officeDocument/2006/relationships/slide" Target="slide35.xml"/><Relationship Id="rId10" Type="http://schemas.openxmlformats.org/officeDocument/2006/relationships/slide" Target="slide41.xml"/><Relationship Id="rId4" Type="http://schemas.openxmlformats.org/officeDocument/2006/relationships/slide" Target="slide34.xml"/><Relationship Id="rId9" Type="http://schemas.openxmlformats.org/officeDocument/2006/relationships/slide" Target="slide40.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yandex.ru/yandsearch?source=wiz&amp;text=%D0%BA%D0%B0%D1%80%D1%82%D0%B8%D0%BD%D0%BA%D0%B8%20%20%D1%80%D0%B5%D0%BC%D0%BE%D0%BD%D1%82%20%D0%BA%D0%B2%D0%B0%D1%80%D1%82%D0%B8%D1%80%D1%8B&amp;noreask=1&amp;pos=1&amp;rpt=simage&amp;lr=15&amp;uinfo=sw-1263-sh-899-fw-1038-fh-598-pd-1&amp;img_url=http://remont-dizain.od.ua/uploads/posts/2011-11/1320574575_nachalo_remonta.jpeg"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yandex.ru/yandsearch?source=wiz&amp;text=%D0%BA%D0%B0%D1%80%D1%82%D0%B8%D0%BD%D0%BA%D0%B8%20%D1%82%D0%A3%D0%9B%D0%90%20%D0%95%D0%94%D0%98%D0%9D%D0%90%D0%AF%20%D0%9A%D0%92%D0%98%D0%A2%D0%90%D0%9D%D0%A6%D0%98%D0%AF%20%D0%9F%D0%9E%20%D0%9E%D0%9F%D0%9B%D0%90%D0%A2%D0%95%20%D0%9A%D0%9E%D0%9C%D0%9C%D0%A3%D0%9D%D0%90%D0%9B%D0%AC%D0%9D%D0%AB%D0%A5%20%D0%9F%D0%9B%D0%90%D0%A2%D0%95%D0%96%D0%95%D0%99&amp;noreask=1&amp;pos=0&amp;rpt=simage&amp;lr=15&amp;uinfo=sw-1263-sh-899-fw-1038-fh-598-pd-1&amp;img_url=http://www.adm.yar.ru/rek/sovesh/sovesh_180310_2.jpg"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yandex.ru/yandsearch?source=wiz&amp;text=%D0%BA%D0%B0%D1%80%D1%82%D0%B8%D0%BD%D0%BA%D0%B8%20%D0%BF%D0%B0%D1%81%D0%BF%D0%BE%D1%80%D1%82%D0%B0%20%D1%80%D1%84&amp;noreask=1&amp;img_url=http://magnitkatravel.ru/sites/default/files/passport_0.jpg&amp;pos=18&amp;rpt=simage&amp;lr=15"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16632"/>
            <a:ext cx="7406640" cy="1512168"/>
          </a:xfrm>
        </p:spPr>
        <p:txBody>
          <a:bodyPr/>
          <a:lstStyle/>
          <a:p>
            <a:pPr algn="ctr"/>
            <a:r>
              <a:rPr lang="ru-RU" b="1" dirty="0">
                <a:latin typeface="Cambria" panose="02040503050406030204" pitchFamily="18" charset="0"/>
                <a:cs typeface="Times New Roman" panose="02020603050405020304" pitchFamily="18" charset="0"/>
              </a:rPr>
              <a:t>Путеводитель по самостоятельной жизни</a:t>
            </a:r>
            <a:endParaRPr lang="ru-RU" dirty="0"/>
          </a:p>
        </p:txBody>
      </p:sp>
      <p:pic>
        <p:nvPicPr>
          <p:cNvPr id="4" name="Рисунок 3"/>
          <p:cNvPicPr/>
          <p:nvPr/>
        </p:nvPicPr>
        <p:blipFill>
          <a:blip r:embed="rId2" cstate="print">
            <a:extLst>
              <a:ext uri="{28A0092B-C50C-407E-A947-70E740481C1C}">
                <a14:useLocalDpi xmlns="" xmlns:a14="http://schemas.microsoft.com/office/drawing/2010/main" val="0"/>
              </a:ext>
            </a:extLst>
          </a:blip>
          <a:stretch>
            <a:fillRect/>
          </a:stretch>
        </p:blipFill>
        <p:spPr>
          <a:xfrm>
            <a:off x="1763688" y="1772816"/>
            <a:ext cx="6638925" cy="4422140"/>
          </a:xfrm>
          <a:prstGeom prst="rect">
            <a:avLst/>
          </a:prstGeom>
        </p:spPr>
      </p:pic>
    </p:spTree>
    <p:extLst>
      <p:ext uri="{BB962C8B-B14F-4D97-AF65-F5344CB8AC3E}">
        <p14:creationId xmlns="" xmlns:p14="http://schemas.microsoft.com/office/powerpoint/2010/main" val="214430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8982" y="179866"/>
            <a:ext cx="7920880" cy="6598046"/>
          </a:xfrm>
        </p:spPr>
        <p:txBody>
          <a:bodyPr>
            <a:noAutofit/>
          </a:bodyPr>
          <a:lstStyle/>
          <a:p>
            <a:pPr marL="82296" indent="360000" algn="just">
              <a:buNone/>
            </a:pPr>
            <a:r>
              <a:rPr lang="ru-RU" sz="2600" dirty="0">
                <a:latin typeface="Cambria" panose="02040503050406030204" pitchFamily="18" charset="0"/>
              </a:rPr>
              <a:t>ПАСПОРТ НЕОБХОДИМО будет заменить в 20 и 45 лет. </a:t>
            </a:r>
            <a:endParaRPr lang="ru-RU" sz="2600" dirty="0" smtClean="0">
              <a:latin typeface="Cambria" panose="02040503050406030204" pitchFamily="18" charset="0"/>
            </a:endParaRPr>
          </a:p>
          <a:p>
            <a:pPr marL="82296" indent="360000" algn="just">
              <a:buNone/>
            </a:pPr>
            <a:r>
              <a:rPr lang="ru-RU" sz="2600" dirty="0" smtClean="0">
                <a:latin typeface="Cambria" panose="02040503050406030204" pitchFamily="18" charset="0"/>
              </a:rPr>
              <a:t>ТАКЖЕ </a:t>
            </a:r>
            <a:r>
              <a:rPr lang="ru-RU" sz="2600" dirty="0">
                <a:latin typeface="Cambria" panose="02040503050406030204" pitchFamily="18" charset="0"/>
              </a:rPr>
              <a:t>ПАСПОРТ НЕОБХОДИМО заменить, если обнаружатся неточности и ошибки, или в случае повреждения паспорта, смены фамилии, </a:t>
            </a:r>
            <a:r>
              <a:rPr lang="ru-RU" sz="2600" dirty="0" smtClean="0">
                <a:latin typeface="Cambria" panose="02040503050406030204" pitchFamily="18" charset="0"/>
              </a:rPr>
              <a:t>пола.</a:t>
            </a:r>
          </a:p>
          <a:p>
            <a:pPr marL="82296" indent="360000" algn="just">
              <a:buNone/>
            </a:pPr>
            <a:r>
              <a:rPr lang="ru-RU" sz="2600" dirty="0" smtClean="0">
                <a:latin typeface="Cambria" panose="02040503050406030204" pitchFamily="18" charset="0"/>
              </a:rPr>
              <a:t>МЕНЯЮТ </a:t>
            </a:r>
            <a:r>
              <a:rPr lang="ru-RU" sz="2600" dirty="0">
                <a:latin typeface="Cambria" panose="02040503050406030204" pitchFamily="18" charset="0"/>
              </a:rPr>
              <a:t>ПАСПОРТ в районных отделениях Федеральной миграционной службы. </a:t>
            </a:r>
            <a:endParaRPr lang="ru-RU" sz="2600" dirty="0" smtClean="0">
              <a:latin typeface="Cambria" panose="02040503050406030204" pitchFamily="18" charset="0"/>
            </a:endParaRPr>
          </a:p>
          <a:p>
            <a:pPr marL="82296" indent="360000" algn="just">
              <a:buNone/>
            </a:pPr>
            <a:r>
              <a:rPr lang="ru-RU" sz="2600" dirty="0" smtClean="0">
                <a:latin typeface="Cambria" panose="02040503050406030204" pitchFamily="18" charset="0"/>
              </a:rPr>
              <a:t>ПО </a:t>
            </a:r>
            <a:r>
              <a:rPr lang="ru-RU" sz="2600" dirty="0">
                <a:latin typeface="Cambria" panose="02040503050406030204" pitchFamily="18" charset="0"/>
              </a:rPr>
              <a:t>ЗАКОНУ ПАСПОРТ тебе обязаны заменить в течение месяца со дня подачи заявления. На деле же этот срок часто не соблюдается. Обычно это связано с тем, что работникам паспортного стола нужно рассылать множество запросов на подтверждение твоей регистрации, </a:t>
            </a:r>
            <a:r>
              <a:rPr lang="ru-RU" sz="2600" dirty="0" smtClean="0">
                <a:latin typeface="Cambria" panose="02040503050406030204" pitchFamily="18" charset="0"/>
              </a:rPr>
              <a:t>гражданства. </a:t>
            </a:r>
            <a:r>
              <a:rPr lang="ru-RU" sz="2600" dirty="0">
                <a:latin typeface="Cambria" panose="02040503050406030204" pitchFamily="18" charset="0"/>
              </a:rPr>
              <a:t>Поэтому наберись терпения – срок выдачи паспорта может быть увеличен до двух месяцев. Новый паспорт ты все равно получишь.</a:t>
            </a:r>
          </a:p>
          <a:p>
            <a:pPr marL="82296" indent="0" algn="just">
              <a:buNone/>
            </a:pPr>
            <a:endParaRPr lang="ru-RU" sz="2600" dirty="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49127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20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20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4624"/>
            <a:ext cx="8352928" cy="6813376"/>
          </a:xfrm>
        </p:spPr>
        <p:txBody>
          <a:bodyPr>
            <a:noAutofit/>
          </a:bodyPr>
          <a:lstStyle/>
          <a:p>
            <a:pPr marL="82296" indent="0" algn="ctr">
              <a:buNone/>
            </a:pPr>
            <a:r>
              <a:rPr lang="ru-RU" sz="2600" b="1" dirty="0">
                <a:latin typeface="Cambria" pitchFamily="18" charset="0"/>
              </a:rPr>
              <a:t>Список документов для </a:t>
            </a:r>
            <a:r>
              <a:rPr lang="ru-RU" sz="2600" dirty="0">
                <a:latin typeface="Cambria" pitchFamily="18" charset="0"/>
              </a:rPr>
              <a:t> </a:t>
            </a:r>
            <a:r>
              <a:rPr lang="ru-RU" sz="2600" b="1" dirty="0" smtClean="0">
                <a:latin typeface="Cambria" pitchFamily="18" charset="0"/>
              </a:rPr>
              <a:t>замены паспорта:</a:t>
            </a:r>
            <a:endParaRPr lang="ru-RU" sz="2600" dirty="0">
              <a:latin typeface="Cambria" pitchFamily="18" charset="0"/>
            </a:endParaRPr>
          </a:p>
          <a:p>
            <a:pPr marL="596646" lvl="0" indent="-514350">
              <a:buClr>
                <a:schemeClr val="tx2">
                  <a:lumMod val="75000"/>
                </a:schemeClr>
              </a:buClr>
              <a:buFont typeface="+mj-lt"/>
              <a:buAutoNum type="arabicPeriod"/>
            </a:pPr>
            <a:r>
              <a:rPr lang="ru-RU" sz="2000" i="1" dirty="0" smtClean="0">
                <a:latin typeface="Cambria" pitchFamily="18" charset="0"/>
              </a:rPr>
              <a:t>Заявление </a:t>
            </a:r>
            <a:r>
              <a:rPr lang="ru-RU" sz="2000" i="1" dirty="0">
                <a:latin typeface="Cambria" pitchFamily="18" charset="0"/>
              </a:rPr>
              <a:t>о выдаче (замене) паспорта по форме № </a:t>
            </a:r>
            <a:r>
              <a:rPr lang="ru-RU" sz="2000" i="1" dirty="0" smtClean="0">
                <a:latin typeface="Cambria" pitchFamily="18" charset="0"/>
              </a:rPr>
              <a:t>1П</a:t>
            </a:r>
            <a:r>
              <a:rPr lang="ru-RU" sz="2000" dirty="0">
                <a:latin typeface="Cambria" pitchFamily="18" charset="0"/>
              </a:rPr>
              <a:t> </a:t>
            </a:r>
            <a:r>
              <a:rPr lang="ru-RU" sz="2000" i="1" dirty="0" smtClean="0">
                <a:latin typeface="Cambria" pitchFamily="18" charset="0"/>
              </a:rPr>
              <a:t>(образец </a:t>
            </a:r>
            <a:r>
              <a:rPr lang="ru-RU" sz="2000" i="1" dirty="0">
                <a:latin typeface="Cambria" pitchFamily="18" charset="0"/>
              </a:rPr>
              <a:t>всегда есть в паспортном </a:t>
            </a:r>
            <a:r>
              <a:rPr lang="ru-RU" sz="2000" i="1" dirty="0" smtClean="0">
                <a:latin typeface="Cambria" pitchFamily="18" charset="0"/>
              </a:rPr>
              <a:t>столе).</a:t>
            </a:r>
          </a:p>
          <a:p>
            <a:pPr marL="596646" lvl="0" indent="-514350">
              <a:buClr>
                <a:schemeClr val="tx2">
                  <a:lumMod val="75000"/>
                </a:schemeClr>
              </a:buClr>
              <a:buFont typeface="+mj-lt"/>
              <a:buAutoNum type="arabicPeriod"/>
            </a:pPr>
            <a:r>
              <a:rPr lang="ru-RU" sz="2000" i="1" dirty="0" smtClean="0">
                <a:latin typeface="Cambria" pitchFamily="18" charset="0"/>
              </a:rPr>
              <a:t>Старый </a:t>
            </a:r>
            <a:r>
              <a:rPr lang="ru-RU" sz="2000" i="1" dirty="0">
                <a:latin typeface="Cambria" pitchFamily="18" charset="0"/>
              </a:rPr>
              <a:t>(действующий) </a:t>
            </a:r>
            <a:r>
              <a:rPr lang="ru-RU" sz="2000" i="1" dirty="0" smtClean="0">
                <a:latin typeface="Cambria" pitchFamily="18" charset="0"/>
              </a:rPr>
              <a:t>паспорт.</a:t>
            </a:r>
          </a:p>
          <a:p>
            <a:pPr marL="596646" lvl="0" indent="-514350">
              <a:buClr>
                <a:schemeClr val="tx2">
                  <a:lumMod val="75000"/>
                </a:schemeClr>
              </a:buClr>
              <a:buFont typeface="+mj-lt"/>
              <a:buAutoNum type="arabicPeriod"/>
            </a:pPr>
            <a:r>
              <a:rPr lang="ru-RU" sz="2000" i="1" dirty="0" smtClean="0">
                <a:latin typeface="Cambria" pitchFamily="18" charset="0"/>
              </a:rPr>
              <a:t>4 </a:t>
            </a:r>
            <a:r>
              <a:rPr lang="ru-RU" sz="2000" i="1" dirty="0">
                <a:latin typeface="Cambria" pitchFamily="18" charset="0"/>
              </a:rPr>
              <a:t>личные фотографии установленного образца (требования к фотографии узнай в паспортном </a:t>
            </a:r>
            <a:r>
              <a:rPr lang="ru-RU" sz="2000" i="1" dirty="0" smtClean="0">
                <a:latin typeface="Cambria" pitchFamily="18" charset="0"/>
              </a:rPr>
              <a:t>столе).</a:t>
            </a:r>
            <a:endParaRPr lang="ru-RU" sz="2000" dirty="0">
              <a:latin typeface="Cambria" pitchFamily="18" charset="0"/>
            </a:endParaRPr>
          </a:p>
          <a:p>
            <a:pPr marL="596646" lvl="0" indent="-514350">
              <a:buClr>
                <a:schemeClr val="tx2">
                  <a:lumMod val="75000"/>
                </a:schemeClr>
              </a:buClr>
              <a:buFont typeface="+mj-lt"/>
              <a:buAutoNum type="arabicPeriod"/>
            </a:pPr>
            <a:r>
              <a:rPr lang="ru-RU" sz="2000" i="1" dirty="0" smtClean="0">
                <a:latin typeface="Cambria" pitchFamily="18" charset="0"/>
              </a:rPr>
              <a:t>Документы</a:t>
            </a:r>
            <a:r>
              <a:rPr lang="ru-RU" sz="2000" i="1" dirty="0">
                <a:latin typeface="Cambria" pitchFamily="18" charset="0"/>
              </a:rPr>
              <a:t>, подтверждающие основания для замены паспорта:</a:t>
            </a:r>
            <a:endParaRPr lang="ru-RU" sz="2000" dirty="0">
              <a:latin typeface="Cambria" pitchFamily="18" charset="0"/>
            </a:endParaRPr>
          </a:p>
          <a:p>
            <a:pPr lvl="1">
              <a:buClr>
                <a:schemeClr val="tx2">
                  <a:lumMod val="75000"/>
                </a:schemeClr>
              </a:buClr>
              <a:buFont typeface="Arial" pitchFamily="34" charset="0"/>
              <a:buChar char="•"/>
            </a:pPr>
            <a:r>
              <a:rPr lang="ru-RU" sz="1800" i="1" dirty="0" smtClean="0">
                <a:latin typeface="Cambria" pitchFamily="18" charset="0"/>
              </a:rPr>
              <a:t>при </a:t>
            </a:r>
            <a:r>
              <a:rPr lang="ru-RU" sz="1800" i="1" dirty="0">
                <a:latin typeface="Cambria" pitchFamily="18" charset="0"/>
              </a:rPr>
              <a:t>достижении 20-летнего и 45-летнего возраста - </a:t>
            </a:r>
            <a:r>
              <a:rPr lang="ru-RU" sz="1800" i="1" dirty="0" smtClean="0">
                <a:latin typeface="Cambria" pitchFamily="18" charset="0"/>
              </a:rPr>
              <a:t>паспорт, подлежащий замене;</a:t>
            </a:r>
            <a:endParaRPr lang="ru-RU" sz="1800" dirty="0">
              <a:latin typeface="Cambria" pitchFamily="18" charset="0"/>
            </a:endParaRPr>
          </a:p>
          <a:p>
            <a:pPr lvl="1">
              <a:buClr>
                <a:schemeClr val="tx2">
                  <a:lumMod val="75000"/>
                </a:schemeClr>
              </a:buClr>
              <a:buFont typeface="Arial" pitchFamily="34" charset="0"/>
              <a:buChar char="•"/>
            </a:pPr>
            <a:r>
              <a:rPr lang="ru-RU" sz="1800" i="1" dirty="0" smtClean="0">
                <a:latin typeface="Cambria" pitchFamily="18" charset="0"/>
              </a:rPr>
              <a:t>при </a:t>
            </a:r>
            <a:r>
              <a:rPr lang="ru-RU" sz="1800" i="1" dirty="0">
                <a:latin typeface="Cambria" pitchFamily="18" charset="0"/>
              </a:rPr>
              <a:t>изменении фамилии, имени, отчества - паспорт, подлежащий замене, и свидетельство о регистрации или расторжении брака либо свидетельство о перемене </a:t>
            </a:r>
            <a:r>
              <a:rPr lang="ru-RU" sz="1800" i="1" dirty="0" smtClean="0">
                <a:latin typeface="Cambria" pitchFamily="18" charset="0"/>
              </a:rPr>
              <a:t>имени.</a:t>
            </a:r>
          </a:p>
          <a:p>
            <a:pPr marL="642366" indent="-514350">
              <a:buClr>
                <a:schemeClr val="tx2">
                  <a:lumMod val="75000"/>
                </a:schemeClr>
              </a:buClr>
              <a:buFont typeface="+mj-lt"/>
              <a:buAutoNum type="arabicPeriod"/>
            </a:pPr>
            <a:r>
              <a:rPr lang="ru-RU" sz="2000" i="1" dirty="0" smtClean="0">
                <a:latin typeface="Cambria" pitchFamily="18" charset="0"/>
              </a:rPr>
              <a:t>Документы</a:t>
            </a:r>
            <a:r>
              <a:rPr lang="ru-RU" sz="2000" i="1" dirty="0">
                <a:latin typeface="Cambria" pitchFamily="18" charset="0"/>
              </a:rPr>
              <a:t>, необходимые для проставления отметок в паспорте (военный билет, свидетельства о рождении детей в возрасте до 14 лет, документы, подтверждающие регистрацию по месту жительства, свидетельство о регистрации брака, свидетельство о расторжении брака</a:t>
            </a:r>
            <a:r>
              <a:rPr lang="ru-RU" sz="2000" i="1" dirty="0" smtClean="0">
                <a:latin typeface="Cambria" pitchFamily="18" charset="0"/>
              </a:rPr>
              <a:t>).</a:t>
            </a:r>
            <a:endParaRPr lang="ru-RU" sz="2000" dirty="0">
              <a:latin typeface="Cambria" pitchFamily="18" charset="0"/>
            </a:endParaRPr>
          </a:p>
          <a:p>
            <a:pPr marL="642366" indent="-514350">
              <a:buClr>
                <a:schemeClr val="tx2">
                  <a:lumMod val="75000"/>
                </a:schemeClr>
              </a:buClr>
              <a:buFont typeface="+mj-lt"/>
              <a:buAutoNum type="arabicPeriod"/>
            </a:pPr>
            <a:r>
              <a:rPr lang="ru-RU" sz="2000" i="1" dirty="0" smtClean="0">
                <a:latin typeface="Cambria" pitchFamily="18" charset="0"/>
              </a:rPr>
              <a:t>Квитанция </a:t>
            </a:r>
            <a:r>
              <a:rPr lang="ru-RU" sz="2000" i="1" dirty="0">
                <a:latin typeface="Cambria" pitchFamily="18" charset="0"/>
              </a:rPr>
              <a:t>об оплате государственной пошлины (образец заполнения и реквизиты узнай в паспортном столе).</a:t>
            </a:r>
            <a:endParaRPr lang="ru-RU" sz="2000" dirty="0">
              <a:latin typeface="Cambria" pitchFamily="18" charset="0"/>
            </a:endParaRPr>
          </a:p>
          <a:p>
            <a:pPr marL="82296" indent="0">
              <a:buNone/>
            </a:pPr>
            <a:endParaRPr lang="ru-RU" sz="2600" dirty="0"/>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04117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5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2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1" end="1"/>
                                            </p:txEl>
                                          </p:spTgt>
                                        </p:tgtEl>
                                      </p:cBhvr>
                                    </p:animEffect>
                                  </p:childTnLst>
                                </p:cTn>
                              </p:par>
                              <p:par>
                                <p:cTn id="21" presetID="25"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2" end="2"/>
                                            </p:txEl>
                                          </p:spTgt>
                                        </p:tgtEl>
                                      </p:cBhvr>
                                    </p:animEffect>
                                  </p:childTnLst>
                                </p:cTn>
                              </p:par>
                              <p:par>
                                <p:cTn id="31" presetID="25"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3">
                                            <p:txEl>
                                              <p:pRg st="3" end="3"/>
                                            </p:txEl>
                                          </p:spTgt>
                                        </p:tgtEl>
                                      </p:cBhvr>
                                    </p:animEffect>
                                  </p:childTnLst>
                                </p:cTn>
                              </p:par>
                              <p:par>
                                <p:cTn id="41" presetID="25" presetClass="entr" presetSubtype="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par>
                                <p:cTn id="51" presetID="25" presetClass="entr" presetSubtype="0" fill="hold"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
                                            <p:txEl>
                                              <p:pRg st="5" end="5"/>
                                            </p:txEl>
                                          </p:spTgt>
                                        </p:tgtEl>
                                      </p:cBhvr>
                                    </p:animEffect>
                                  </p:childTnLst>
                                </p:cTn>
                              </p:par>
                              <p:par>
                                <p:cTn id="61" presetID="25" presetClass="entr" presetSubtype="0" fill="hold" nodeType="with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6" end="6"/>
                                            </p:txEl>
                                          </p:spTgt>
                                        </p:tgtEl>
                                      </p:cBhvr>
                                    </p:animEffect>
                                  </p:childTnLst>
                                </p:cTn>
                              </p:par>
                              <p:par>
                                <p:cTn id="71" presetID="25" presetClass="entr" presetSubtype="0" fill="hold" nodeType="with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p:cTn id="73"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6"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3">
                                            <p:txEl>
                                              <p:pRg st="7" end="7"/>
                                            </p:txEl>
                                          </p:spTgt>
                                        </p:tgtEl>
                                      </p:cBhvr>
                                    </p:animEffect>
                                  </p:childTnLst>
                                </p:cTn>
                              </p:par>
                              <p:par>
                                <p:cTn id="81" presetID="25" presetClass="entr" presetSubtype="0" fill="hold" nodeType="with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p:cTn id="8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7498080" cy="1152128"/>
          </a:xfrm>
        </p:spPr>
        <p:txBody>
          <a:bodyPr>
            <a:normAutofit fontScale="90000"/>
          </a:bodyPr>
          <a:lstStyle/>
          <a:p>
            <a:pPr algn="ctr"/>
            <a:r>
              <a:rPr lang="ru-RU" sz="3600" b="1" dirty="0">
                <a:latin typeface="Cambria" pitchFamily="18" charset="0"/>
              </a:rPr>
              <a:t>ЕСЛИ ТЫ ПОТЕРЯЛ ИЛИ У ТЕБЯ УКРАЛИ ПАСПОРТ.</a:t>
            </a:r>
            <a:r>
              <a:rPr lang="ru-RU" dirty="0"/>
              <a:t/>
            </a:r>
            <a:br>
              <a:rPr lang="ru-RU" dirty="0"/>
            </a:br>
            <a:endParaRPr lang="ru-RU" dirty="0"/>
          </a:p>
        </p:txBody>
      </p:sp>
      <p:sp>
        <p:nvSpPr>
          <p:cNvPr id="3" name="Объект 2"/>
          <p:cNvSpPr>
            <a:spLocks noGrp="1"/>
          </p:cNvSpPr>
          <p:nvPr>
            <p:ph idx="1"/>
          </p:nvPr>
        </p:nvSpPr>
        <p:spPr>
          <a:xfrm>
            <a:off x="1115616" y="1447800"/>
            <a:ext cx="7818072" cy="4800600"/>
          </a:xfrm>
        </p:spPr>
        <p:txBody>
          <a:bodyPr>
            <a:normAutofit fontScale="92500" lnSpcReduction="20000"/>
          </a:bodyPr>
          <a:lstStyle/>
          <a:p>
            <a:pPr marL="82296" indent="0" algn="ctr">
              <a:buNone/>
            </a:pPr>
            <a:r>
              <a:rPr lang="ru-RU" b="1" dirty="0" smtClean="0">
                <a:latin typeface="Cambria" pitchFamily="18" charset="0"/>
              </a:rPr>
              <a:t>ЧТО </a:t>
            </a:r>
            <a:r>
              <a:rPr lang="ru-RU" b="1" dirty="0">
                <a:latin typeface="Cambria" pitchFamily="18" charset="0"/>
              </a:rPr>
              <a:t>ДЕЛАТЬ?</a:t>
            </a:r>
            <a:endParaRPr lang="ru-RU" dirty="0">
              <a:latin typeface="Cambria" pitchFamily="18" charset="0"/>
            </a:endParaRPr>
          </a:p>
          <a:p>
            <a:pPr marL="82296" indent="0" algn="ctr">
              <a:buNone/>
            </a:pPr>
            <a:r>
              <a:rPr lang="ru-RU" dirty="0">
                <a:latin typeface="Cambria" pitchFamily="18" charset="0"/>
              </a:rPr>
              <a:t> </a:t>
            </a:r>
          </a:p>
          <a:p>
            <a:pPr marL="82296" indent="0" algn="ctr">
              <a:buNone/>
            </a:pPr>
            <a:r>
              <a:rPr lang="ru-RU" b="1" dirty="0">
                <a:solidFill>
                  <a:srgbClr val="FF0000"/>
                </a:solidFill>
                <a:effectLst>
                  <a:outerShdw blurRad="38100" dist="38100" dir="2700000" algn="tl">
                    <a:srgbClr val="000000">
                      <a:alpha val="43137"/>
                    </a:srgbClr>
                  </a:outerShdw>
                </a:effectLst>
                <a:latin typeface="Cambria" pitchFamily="18" charset="0"/>
              </a:rPr>
              <a:t>КАК МОЖНО СКОРЕЕ ОБРАЩАЙСЯ В ПОЛИЦИЮ </a:t>
            </a:r>
            <a:r>
              <a:rPr lang="ru-RU" dirty="0">
                <a:latin typeface="Cambria" pitchFamily="18" charset="0"/>
              </a:rPr>
              <a:t>с за­явлением об утере паспорта. </a:t>
            </a:r>
            <a:endParaRPr lang="ru-RU" dirty="0" smtClean="0">
              <a:latin typeface="Cambria" pitchFamily="18" charset="0"/>
            </a:endParaRPr>
          </a:p>
          <a:p>
            <a:pPr marL="82296" indent="0" algn="ctr">
              <a:buNone/>
            </a:pPr>
            <a:r>
              <a:rPr lang="ru-RU" dirty="0" smtClean="0">
                <a:latin typeface="Cambria" pitchFamily="18" charset="0"/>
              </a:rPr>
              <a:t>Тебе </a:t>
            </a:r>
            <a:r>
              <a:rPr lang="ru-RU" dirty="0">
                <a:latin typeface="Cambria" pitchFamily="18" charset="0"/>
              </a:rPr>
              <a:t>нужно идти в отделение полиции по месту прописки и получить справку-уведомление об утере паспорта. Даже если твой паспорт украден, за­являть нужно именно о его утере. Иначе ты не получишь нового документа до закрытия уголовного дела.</a:t>
            </a:r>
          </a:p>
          <a:p>
            <a:endParaRPr lang="ru-RU" dirty="0"/>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14776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200"/>
                            </p:stCondLst>
                            <p:childTnLst>
                              <p:par>
                                <p:cTn id="13" presetID="3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par>
                          <p:cTn id="19" fill="hold">
                            <p:stCondLst>
                              <p:cond delay="3200"/>
                            </p:stCondLst>
                            <p:childTnLst>
                              <p:par>
                                <p:cTn id="20" presetID="31" presetClass="entr" presetSubtype="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par>
                          <p:cTn id="26" fill="hold">
                            <p:stCondLst>
                              <p:cond delay="4200"/>
                            </p:stCondLst>
                            <p:childTnLst>
                              <p:par>
                                <p:cTn id="27" presetID="31" presetClass="entr" presetSubtype="0" fill="hold"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par>
                          <p:cTn id="33" fill="hold">
                            <p:stCondLst>
                              <p:cond delay="5200"/>
                            </p:stCondLst>
                            <p:childTnLst>
                              <p:par>
                                <p:cTn id="34" presetID="31" presetClass="entr" presetSubtype="0" fill="hold"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6632"/>
            <a:ext cx="8172400" cy="1143000"/>
          </a:xfrm>
        </p:spPr>
        <p:txBody>
          <a:bodyPr>
            <a:normAutofit/>
          </a:bodyPr>
          <a:lstStyle/>
          <a:p>
            <a:pPr algn="ctr"/>
            <a:r>
              <a:rPr lang="ru-RU" sz="3200" b="1" dirty="0">
                <a:latin typeface="Cambria" pitchFamily="18" charset="0"/>
              </a:rPr>
              <a:t>Почему нужно быстрее обращаться в </a:t>
            </a:r>
            <a:r>
              <a:rPr lang="ru-RU" sz="3200" b="1" dirty="0" smtClean="0">
                <a:latin typeface="Cambria" pitchFamily="18" charset="0"/>
              </a:rPr>
              <a:t>полицию</a:t>
            </a:r>
            <a:r>
              <a:rPr lang="ru-RU" sz="3200" dirty="0" smtClean="0">
                <a:latin typeface="Cambria" pitchFamily="18" charset="0"/>
              </a:rPr>
              <a:t>?</a:t>
            </a:r>
            <a:endParaRPr lang="ru-RU" sz="3200" dirty="0">
              <a:latin typeface="Cambria" pitchFamily="18" charset="0"/>
            </a:endParaRPr>
          </a:p>
        </p:txBody>
      </p:sp>
      <p:sp>
        <p:nvSpPr>
          <p:cNvPr id="3" name="Объект 2"/>
          <p:cNvSpPr>
            <a:spLocks noGrp="1"/>
          </p:cNvSpPr>
          <p:nvPr>
            <p:ph idx="1"/>
          </p:nvPr>
        </p:nvSpPr>
        <p:spPr>
          <a:xfrm>
            <a:off x="1043608" y="1268760"/>
            <a:ext cx="7992888" cy="5400600"/>
          </a:xfrm>
        </p:spPr>
        <p:txBody>
          <a:bodyPr>
            <a:normAutofit fontScale="85000" lnSpcReduction="20000"/>
          </a:bodyPr>
          <a:lstStyle/>
          <a:p>
            <a:pPr marL="82296" indent="0" algn="just">
              <a:buNone/>
            </a:pPr>
            <a:r>
              <a:rPr lang="ru-RU" sz="3100" dirty="0" smtClean="0">
                <a:latin typeface="Cambria" pitchFamily="18" charset="0"/>
              </a:rPr>
              <a:t>                             ПОТОМУ </a:t>
            </a:r>
            <a:r>
              <a:rPr lang="ru-RU" sz="3100" dirty="0">
                <a:latin typeface="Cambria" pitchFamily="18" charset="0"/>
              </a:rPr>
              <a:t>ЧТО твоим паспортом </a:t>
            </a:r>
            <a:r>
              <a:rPr lang="ru-RU" sz="3100" dirty="0" smtClean="0">
                <a:latin typeface="Cambria" pitchFamily="18" charset="0"/>
              </a:rPr>
              <a:t> </a:t>
            </a:r>
          </a:p>
          <a:p>
            <a:pPr marL="82296" indent="0" algn="just">
              <a:buNone/>
            </a:pPr>
            <a:r>
              <a:rPr lang="ru-RU" sz="3100" dirty="0">
                <a:latin typeface="Cambria" pitchFamily="18" charset="0"/>
              </a:rPr>
              <a:t> </a:t>
            </a:r>
            <a:r>
              <a:rPr lang="ru-RU" sz="3100" dirty="0" smtClean="0">
                <a:latin typeface="Cambria" pitchFamily="18" charset="0"/>
              </a:rPr>
              <a:t>                            могут воспользоваться </a:t>
            </a:r>
            <a:r>
              <a:rPr lang="ru-RU" sz="3100" dirty="0">
                <a:latin typeface="Cambria" pitchFamily="18" charset="0"/>
              </a:rPr>
              <a:t>в корыстных </a:t>
            </a:r>
            <a:r>
              <a:rPr lang="ru-RU" sz="3100" dirty="0" smtClean="0">
                <a:latin typeface="Cambria" pitchFamily="18" charset="0"/>
              </a:rPr>
              <a:t>     </a:t>
            </a:r>
          </a:p>
          <a:p>
            <a:pPr marL="82296" indent="0" algn="just">
              <a:buNone/>
            </a:pPr>
            <a:r>
              <a:rPr lang="ru-RU" sz="3100" dirty="0">
                <a:latin typeface="Cambria" pitchFamily="18" charset="0"/>
              </a:rPr>
              <a:t> </a:t>
            </a:r>
            <a:r>
              <a:rPr lang="ru-RU" sz="3100" dirty="0" smtClean="0">
                <a:latin typeface="Cambria" pitchFamily="18" charset="0"/>
              </a:rPr>
              <a:t>                            целях. И</a:t>
            </a:r>
            <a:r>
              <a:rPr lang="ru-RU" sz="3100" dirty="0">
                <a:latin typeface="Cambria" pitchFamily="18" charset="0"/>
              </a:rPr>
              <a:t>, </a:t>
            </a:r>
            <a:r>
              <a:rPr lang="ru-RU" sz="3100" dirty="0" smtClean="0">
                <a:latin typeface="Cambria" pitchFamily="18" charset="0"/>
              </a:rPr>
              <a:t>например, ПОЛУЧИТЬ </a:t>
            </a:r>
            <a:r>
              <a:rPr lang="ru-RU" sz="3100" dirty="0">
                <a:latin typeface="Cambria" pitchFamily="18" charset="0"/>
              </a:rPr>
              <a:t>ЗА </a:t>
            </a:r>
            <a:r>
              <a:rPr lang="ru-RU" sz="3100" dirty="0" smtClean="0">
                <a:latin typeface="Cambria" pitchFamily="18" charset="0"/>
              </a:rPr>
              <a:t>ТЕБЯ КРЕДИТ </a:t>
            </a:r>
            <a:r>
              <a:rPr lang="ru-RU" sz="3100" dirty="0">
                <a:latin typeface="Cambria" pitchFamily="18" charset="0"/>
              </a:rPr>
              <a:t>в банке на КРУПНУЮ </a:t>
            </a:r>
            <a:r>
              <a:rPr lang="ru-RU" sz="3100" dirty="0" smtClean="0">
                <a:latin typeface="Cambria" pitchFamily="18" charset="0"/>
              </a:rPr>
              <a:t>СУММУ </a:t>
            </a:r>
            <a:r>
              <a:rPr lang="ru-RU" sz="3100" dirty="0">
                <a:latin typeface="Cambria" pitchFamily="18" charset="0"/>
              </a:rPr>
              <a:t>И ТЕБЕ ПРИДЕТСЯ доказывать, возможно, ДАЖЕ В СУДЕ, что ты этих денег не получал. </a:t>
            </a:r>
          </a:p>
          <a:p>
            <a:pPr marL="82296" indent="0" algn="ctr">
              <a:buNone/>
            </a:pPr>
            <a:r>
              <a:rPr lang="ru-RU" sz="3100" b="1" dirty="0" smtClean="0">
                <a:solidFill>
                  <a:srgbClr val="FF0000"/>
                </a:solidFill>
                <a:latin typeface="Cambria" pitchFamily="18" charset="0"/>
              </a:rPr>
              <a:t>ПОЭТОМУ</a:t>
            </a:r>
            <a:r>
              <a:rPr lang="ru-RU" sz="3100" b="1" dirty="0">
                <a:solidFill>
                  <a:srgbClr val="FF0000"/>
                </a:solidFill>
                <a:latin typeface="Cambria" pitchFamily="18" charset="0"/>
              </a:rPr>
              <a:t>, ДАЖЕ ЕСЛИ ТЕБЕ ВЕРНУЛИ УКРАДЕННЫЕ ДОКУМЕНТЫ, ЛУЧШЕ ИМИ УЖЕ НЕ ПОЛЬЗОВАТЬСЯ</a:t>
            </a:r>
            <a:r>
              <a:rPr lang="ru-RU" sz="3100" b="1" dirty="0" smtClean="0">
                <a:solidFill>
                  <a:srgbClr val="FF0000"/>
                </a:solidFill>
                <a:latin typeface="Cambria" pitchFamily="18" charset="0"/>
              </a:rPr>
              <a:t>.</a:t>
            </a:r>
          </a:p>
          <a:p>
            <a:pPr marL="82296" indent="0" algn="ctr">
              <a:buNone/>
            </a:pPr>
            <a:r>
              <a:rPr lang="ru-RU" sz="3100" dirty="0" smtClean="0">
                <a:latin typeface="Cambria" pitchFamily="18" charset="0"/>
              </a:rPr>
              <a:t>КАК </a:t>
            </a:r>
            <a:r>
              <a:rPr lang="ru-RU" sz="3100" dirty="0">
                <a:latin typeface="Cambria" pitchFamily="18" charset="0"/>
              </a:rPr>
              <a:t>ТОЛЬКО ТЫ ОБРАТИЛСЯ С ЗАЯВЛЕНИЕМ ОБ УТЕРЕ ПАСПОРТА, ОН ОБЪЯВЛЯЕТСЯ НЕДЕЙСТВИТЕЛЬНЫМ. Сведения об этом вносятся в общую компьютерную базу данных МВД. Если ты через какое-то время найдешь свой паспорт, то обязан сдать его в полицию.</a:t>
            </a:r>
          </a:p>
          <a:p>
            <a:endParaRPr lang="ru-RU" dirty="0">
              <a:latin typeface="Cambria" pitchFamily="18" charset="0"/>
            </a:endParaRPr>
          </a:p>
        </p:txBody>
      </p:sp>
      <p:pic>
        <p:nvPicPr>
          <p:cNvPr id="1026" name="Рисунок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43608" y="908720"/>
            <a:ext cx="2209800" cy="1428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Стрелка влево 5">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58834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1000"/>
                                        <p:tgtEl>
                                          <p:spTgt spid="1026"/>
                                        </p:tgtEl>
                                      </p:cBhvr>
                                    </p:animEffect>
                                  </p:childTnLst>
                                </p:cTn>
                              </p:par>
                            </p:childTnLst>
                          </p:cTn>
                        </p:par>
                        <p:par>
                          <p:cTn id="16" fill="hold">
                            <p:stCondLst>
                              <p:cond delay="2000"/>
                            </p:stCondLst>
                            <p:childTnLst>
                              <p:par>
                                <p:cTn id="17" presetID="6" presetClass="entr" presetSubtype="16"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43408"/>
            <a:ext cx="7498080" cy="1012974"/>
          </a:xfrm>
        </p:spPr>
        <p:txBody>
          <a:bodyPr>
            <a:normAutofit/>
          </a:bodyPr>
          <a:lstStyle/>
          <a:p>
            <a:pPr algn="ctr"/>
            <a:r>
              <a:rPr lang="ru-RU" b="1" dirty="0">
                <a:latin typeface="Cambria" pitchFamily="18" charset="0"/>
              </a:rPr>
              <a:t>Как восстановить </a:t>
            </a:r>
            <a:r>
              <a:rPr lang="ru-RU" b="1" dirty="0" smtClean="0">
                <a:latin typeface="Cambria" pitchFamily="18" charset="0"/>
              </a:rPr>
              <a:t>паспорт</a:t>
            </a:r>
            <a:r>
              <a:rPr lang="ru-RU" dirty="0" smtClean="0">
                <a:latin typeface="Cambria" pitchFamily="18" charset="0"/>
              </a:rPr>
              <a:t>.</a:t>
            </a:r>
            <a:endParaRPr lang="ru-RU" dirty="0">
              <a:latin typeface="Cambria" pitchFamily="18" charset="0"/>
            </a:endParaRPr>
          </a:p>
        </p:txBody>
      </p:sp>
      <p:sp>
        <p:nvSpPr>
          <p:cNvPr id="3" name="Объект 2"/>
          <p:cNvSpPr>
            <a:spLocks noGrp="1"/>
          </p:cNvSpPr>
          <p:nvPr>
            <p:ph idx="1"/>
          </p:nvPr>
        </p:nvSpPr>
        <p:spPr>
          <a:xfrm>
            <a:off x="683568" y="620688"/>
            <a:ext cx="8352928" cy="6381328"/>
          </a:xfrm>
        </p:spPr>
        <p:txBody>
          <a:bodyPr>
            <a:noAutofit/>
          </a:bodyPr>
          <a:lstStyle/>
          <a:p>
            <a:pPr>
              <a:buClr>
                <a:schemeClr val="tx2">
                  <a:lumMod val="75000"/>
                </a:schemeClr>
              </a:buClr>
              <a:buFont typeface="Wingdings" pitchFamily="2" charset="2"/>
              <a:buChar char="Ø"/>
            </a:pPr>
            <a:r>
              <a:rPr lang="ru-RU" sz="1600" dirty="0" smtClean="0">
                <a:latin typeface="Cambria" pitchFamily="18" charset="0"/>
              </a:rPr>
              <a:t>Сразу </a:t>
            </a:r>
            <a:r>
              <a:rPr lang="ru-RU" sz="1600" dirty="0">
                <a:latin typeface="Cambria" pitchFamily="18" charset="0"/>
              </a:rPr>
              <a:t>же обратись в дежурную часть территориального органа МВД России,  чтобы там зафиксировали факт пропажи и выдали </a:t>
            </a:r>
            <a:r>
              <a:rPr lang="ru-RU" sz="1600" dirty="0" smtClean="0">
                <a:latin typeface="Cambria" pitchFamily="18" charset="0"/>
              </a:rPr>
              <a:t>справку.</a:t>
            </a:r>
          </a:p>
          <a:p>
            <a:pPr>
              <a:buClr>
                <a:schemeClr val="tx2">
                  <a:lumMod val="75000"/>
                </a:schemeClr>
              </a:buClr>
              <a:buFont typeface="Wingdings" pitchFamily="2" charset="2"/>
              <a:buChar char="Ø"/>
            </a:pPr>
            <a:r>
              <a:rPr lang="ru-RU" sz="1600" dirty="0" smtClean="0">
                <a:latin typeface="Cambria" pitchFamily="18" charset="0"/>
              </a:rPr>
              <a:t>Иди </a:t>
            </a:r>
            <a:r>
              <a:rPr lang="ru-RU" sz="1600" dirty="0">
                <a:latin typeface="Cambria" pitchFamily="18" charset="0"/>
              </a:rPr>
              <a:t>в паспортный стол РЭУ (ЖЭК или ДЕЗ), возьми с собой один из следующих документов, удостове­ряющих твою личность:</a:t>
            </a:r>
          </a:p>
          <a:p>
            <a:pPr lvl="1">
              <a:buClr>
                <a:schemeClr val="tx2">
                  <a:lumMod val="75000"/>
                </a:schemeClr>
              </a:buClr>
              <a:buFont typeface="Arial" pitchFamily="34" charset="0"/>
              <a:buChar char="•"/>
            </a:pPr>
            <a:r>
              <a:rPr lang="ru-RU" sz="1400" i="1" dirty="0" smtClean="0">
                <a:latin typeface="Cambria" pitchFamily="18" charset="0"/>
              </a:rPr>
              <a:t>оригинал </a:t>
            </a:r>
            <a:r>
              <a:rPr lang="ru-RU" sz="1400" i="1" dirty="0">
                <a:latin typeface="Cambria" pitchFamily="18" charset="0"/>
              </a:rPr>
              <a:t>и копию свидетельства о </a:t>
            </a:r>
            <a:r>
              <a:rPr lang="ru-RU" sz="1400" i="1" dirty="0" smtClean="0">
                <a:latin typeface="Cambria" pitchFamily="18" charset="0"/>
              </a:rPr>
              <a:t>рождении;</a:t>
            </a:r>
            <a:endParaRPr lang="ru-RU" sz="1400" dirty="0">
              <a:latin typeface="Cambria" pitchFamily="18" charset="0"/>
            </a:endParaRPr>
          </a:p>
          <a:p>
            <a:pPr lvl="1">
              <a:buClr>
                <a:schemeClr val="tx2">
                  <a:lumMod val="75000"/>
                </a:schemeClr>
              </a:buClr>
              <a:buFont typeface="Arial" pitchFamily="34" charset="0"/>
              <a:buChar char="•"/>
            </a:pPr>
            <a:r>
              <a:rPr lang="ru-RU" sz="1400" i="1" dirty="0" smtClean="0">
                <a:latin typeface="Cambria" pitchFamily="18" charset="0"/>
              </a:rPr>
              <a:t>оригинал </a:t>
            </a:r>
            <a:r>
              <a:rPr lang="ru-RU" sz="1400" i="1" dirty="0">
                <a:latin typeface="Cambria" pitchFamily="18" charset="0"/>
              </a:rPr>
              <a:t>и копию свидетельства о заключении брака (если же­нат или замужем) или о расторжении брака (если разведен</a:t>
            </a:r>
            <a:r>
              <a:rPr lang="ru-RU" sz="1400" i="1" dirty="0" smtClean="0">
                <a:latin typeface="Cambria" pitchFamily="18" charset="0"/>
              </a:rPr>
              <a:t>);</a:t>
            </a:r>
            <a:endParaRPr lang="ru-RU" sz="1400" dirty="0">
              <a:latin typeface="Cambria" pitchFamily="18" charset="0"/>
            </a:endParaRPr>
          </a:p>
          <a:p>
            <a:pPr lvl="1">
              <a:buClr>
                <a:schemeClr val="tx2">
                  <a:lumMod val="75000"/>
                </a:schemeClr>
              </a:buClr>
              <a:buFont typeface="Arial" pitchFamily="34" charset="0"/>
              <a:buChar char="•"/>
            </a:pPr>
            <a:r>
              <a:rPr lang="ru-RU" sz="1400" i="1" dirty="0" smtClean="0">
                <a:latin typeface="Cambria" pitchFamily="18" charset="0"/>
              </a:rPr>
              <a:t>военный </a:t>
            </a:r>
            <a:r>
              <a:rPr lang="ru-RU" sz="1400" i="1" dirty="0">
                <a:latin typeface="Cambria" pitchFamily="18" charset="0"/>
              </a:rPr>
              <a:t>билет (если ты военнообязанный</a:t>
            </a:r>
            <a:r>
              <a:rPr lang="ru-RU" sz="1400" i="1" dirty="0" smtClean="0">
                <a:latin typeface="Cambria" pitchFamily="18" charset="0"/>
              </a:rPr>
              <a:t>);</a:t>
            </a:r>
            <a:endParaRPr lang="ru-RU" sz="1400" dirty="0">
              <a:latin typeface="Cambria" pitchFamily="18" charset="0"/>
            </a:endParaRPr>
          </a:p>
          <a:p>
            <a:pPr lvl="1">
              <a:buClr>
                <a:schemeClr val="tx2">
                  <a:lumMod val="75000"/>
                </a:schemeClr>
              </a:buClr>
              <a:buFont typeface="Arial" pitchFamily="34" charset="0"/>
              <a:buChar char="•"/>
            </a:pPr>
            <a:r>
              <a:rPr lang="ru-RU" sz="1400" i="1" dirty="0" smtClean="0">
                <a:latin typeface="Cambria" pitchFamily="18" charset="0"/>
              </a:rPr>
              <a:t>справку </a:t>
            </a:r>
            <a:r>
              <a:rPr lang="ru-RU" sz="1400" i="1" dirty="0">
                <a:latin typeface="Cambria" pitchFamily="18" charset="0"/>
              </a:rPr>
              <a:t>с места работы, для неработающих – трудовую книжку.</a:t>
            </a:r>
            <a:endParaRPr lang="ru-RU" sz="1400" dirty="0">
              <a:latin typeface="Cambria" pitchFamily="18" charset="0"/>
            </a:endParaRPr>
          </a:p>
          <a:p>
            <a:pPr marL="82296" indent="0">
              <a:buNone/>
            </a:pPr>
            <a:r>
              <a:rPr lang="ru-RU" sz="1600" i="1" dirty="0" smtClean="0">
                <a:latin typeface="Cambria" pitchFamily="18" charset="0"/>
              </a:rPr>
              <a:t>     (</a:t>
            </a:r>
            <a:r>
              <a:rPr lang="ru-RU" sz="1600" i="1" dirty="0">
                <a:latin typeface="Cambria" pitchFamily="18" charset="0"/>
              </a:rPr>
              <a:t>Если ты не можешь найти ни одного из этих документов, ты должен привести с </a:t>
            </a:r>
            <a:r>
              <a:rPr lang="ru-RU" sz="1600" i="1" dirty="0" smtClean="0">
                <a:latin typeface="Cambria" pitchFamily="18" charset="0"/>
              </a:rPr>
              <a:t>  </a:t>
            </a:r>
          </a:p>
          <a:p>
            <a:pPr marL="82296" indent="0">
              <a:buNone/>
            </a:pPr>
            <a:r>
              <a:rPr lang="ru-RU" sz="1600" i="1" dirty="0">
                <a:latin typeface="Cambria" pitchFamily="18" charset="0"/>
              </a:rPr>
              <a:t> </a:t>
            </a:r>
            <a:r>
              <a:rPr lang="ru-RU" sz="1600" i="1" dirty="0" smtClean="0">
                <a:latin typeface="Cambria" pitchFamily="18" charset="0"/>
              </a:rPr>
              <a:t>     собой </a:t>
            </a:r>
            <a:r>
              <a:rPr lang="ru-RU" sz="1600" i="1" dirty="0">
                <a:latin typeface="Cambria" pitchFamily="18" charset="0"/>
              </a:rPr>
              <a:t>двух человек, которые смогут удостоверить твою </a:t>
            </a:r>
            <a:r>
              <a:rPr lang="ru-RU" sz="1600" i="1" dirty="0" smtClean="0">
                <a:latin typeface="Cambria" pitchFamily="18" charset="0"/>
              </a:rPr>
              <a:t>личность).</a:t>
            </a:r>
            <a:endParaRPr lang="ru-RU" sz="1600" dirty="0">
              <a:latin typeface="Cambria" pitchFamily="18" charset="0"/>
            </a:endParaRPr>
          </a:p>
          <a:p>
            <a:pPr>
              <a:buClr>
                <a:schemeClr val="tx2">
                  <a:lumMod val="75000"/>
                </a:schemeClr>
              </a:buClr>
              <a:buFont typeface="Wingdings" pitchFamily="2" charset="2"/>
              <a:buChar char="Ø"/>
            </a:pPr>
            <a:r>
              <a:rPr lang="ru-RU" sz="1600" dirty="0" smtClean="0">
                <a:latin typeface="Cambria" pitchFamily="18" charset="0"/>
              </a:rPr>
              <a:t>В </a:t>
            </a:r>
            <a:r>
              <a:rPr lang="ru-RU" sz="1600" dirty="0">
                <a:latin typeface="Cambria" pitchFamily="18" charset="0"/>
              </a:rPr>
              <a:t>паспортном столе жилищной организации тебе надо получить:</a:t>
            </a:r>
          </a:p>
          <a:p>
            <a:pPr marL="596646" indent="-514350">
              <a:buClr>
                <a:schemeClr val="tx2">
                  <a:lumMod val="75000"/>
                </a:schemeClr>
              </a:buClr>
              <a:buFont typeface="+mj-lt"/>
              <a:buAutoNum type="arabicPeriod"/>
            </a:pPr>
            <a:r>
              <a:rPr lang="ru-RU" sz="1400" dirty="0" smtClean="0">
                <a:latin typeface="Cambria" pitchFamily="18" charset="0"/>
              </a:rPr>
              <a:t>бланк </a:t>
            </a:r>
            <a:r>
              <a:rPr lang="ru-RU" sz="1400" dirty="0">
                <a:latin typeface="Cambria" pitchFamily="18" charset="0"/>
              </a:rPr>
              <a:t>заявления на получение паспорта по форме № 1П (форму выдает паспортистка РЭУ, и ты заполняешь бланк в ее присутствии</a:t>
            </a:r>
            <a:r>
              <a:rPr lang="ru-RU" sz="1400" dirty="0" smtClean="0">
                <a:latin typeface="Cambria" pitchFamily="18" charset="0"/>
              </a:rPr>
              <a:t>);</a:t>
            </a:r>
          </a:p>
          <a:p>
            <a:pPr marL="596646" indent="-514350">
              <a:buClr>
                <a:schemeClr val="tx2">
                  <a:lumMod val="75000"/>
                </a:schemeClr>
              </a:buClr>
              <a:buFont typeface="+mj-lt"/>
              <a:buAutoNum type="arabicPeriod"/>
            </a:pPr>
            <a:r>
              <a:rPr lang="ru-RU" sz="1400" dirty="0" smtClean="0">
                <a:latin typeface="Cambria" pitchFamily="18" charset="0"/>
              </a:rPr>
              <a:t>выписку </a:t>
            </a:r>
            <a:r>
              <a:rPr lang="ru-RU" sz="1400" dirty="0">
                <a:latin typeface="Cambria" pitchFamily="18" charset="0"/>
              </a:rPr>
              <a:t>Ф-9 (карточка учета в жилищных органах</a:t>
            </a:r>
            <a:r>
              <a:rPr lang="ru-RU" sz="1400" dirty="0" smtClean="0">
                <a:latin typeface="Cambria" pitchFamily="18" charset="0"/>
              </a:rPr>
              <a:t>).</a:t>
            </a:r>
          </a:p>
          <a:p>
            <a:pPr>
              <a:buClr>
                <a:schemeClr val="tx2">
                  <a:lumMod val="75000"/>
                </a:schemeClr>
              </a:buClr>
              <a:buFont typeface="Wingdings" pitchFamily="2" charset="2"/>
              <a:buChar char="Ø"/>
            </a:pPr>
            <a:r>
              <a:rPr lang="ru-RU" sz="1600" dirty="0" smtClean="0">
                <a:latin typeface="Cambria" pitchFamily="18" charset="0"/>
              </a:rPr>
              <a:t>В </a:t>
            </a:r>
            <a:r>
              <a:rPr lang="ru-RU" sz="1600" dirty="0">
                <a:latin typeface="Cambria" pitchFamily="18" charset="0"/>
              </a:rPr>
              <a:t>любом отделении Сбербанка оплати госпошлину за замену паспорта и получи </a:t>
            </a:r>
            <a:r>
              <a:rPr lang="ru-RU" sz="1600" dirty="0" smtClean="0">
                <a:latin typeface="Cambria" pitchFamily="18" charset="0"/>
              </a:rPr>
              <a:t>    квитан­цию </a:t>
            </a:r>
            <a:r>
              <a:rPr lang="ru-RU" sz="1600" dirty="0">
                <a:latin typeface="Cambria" pitchFamily="18" charset="0"/>
              </a:rPr>
              <a:t>об оплате. </a:t>
            </a:r>
            <a:endParaRPr lang="ru-RU" sz="1600" dirty="0" smtClean="0">
              <a:latin typeface="Cambria" pitchFamily="18" charset="0"/>
            </a:endParaRPr>
          </a:p>
          <a:p>
            <a:pPr>
              <a:buClr>
                <a:schemeClr val="tx2">
                  <a:lumMod val="75000"/>
                </a:schemeClr>
              </a:buClr>
              <a:buFont typeface="Wingdings" pitchFamily="2" charset="2"/>
              <a:buChar char="Ø"/>
            </a:pPr>
            <a:r>
              <a:rPr lang="ru-RU" sz="1600" dirty="0" smtClean="0">
                <a:latin typeface="Cambria" pitchFamily="18" charset="0"/>
              </a:rPr>
              <a:t>Сделай </a:t>
            </a:r>
            <a:r>
              <a:rPr lang="ru-RU" sz="1600" dirty="0">
                <a:latin typeface="Cambria" pitchFamily="18" charset="0"/>
              </a:rPr>
              <a:t>4 фотографии установленного образца (в фотостудии знают стандарты</a:t>
            </a:r>
            <a:r>
              <a:rPr lang="ru-RU" sz="1600" dirty="0" smtClean="0">
                <a:latin typeface="Cambria" pitchFamily="18" charset="0"/>
              </a:rPr>
              <a:t>).</a:t>
            </a:r>
          </a:p>
          <a:p>
            <a:pPr>
              <a:buClr>
                <a:schemeClr val="tx2">
                  <a:lumMod val="75000"/>
                </a:schemeClr>
              </a:buClr>
              <a:buFont typeface="Wingdings" pitchFamily="2" charset="2"/>
              <a:buChar char="Ø"/>
            </a:pPr>
            <a:r>
              <a:rPr lang="ru-RU" sz="1600" dirty="0" smtClean="0">
                <a:latin typeface="Cambria" pitchFamily="18" charset="0"/>
              </a:rPr>
              <a:t>Собрав </a:t>
            </a:r>
            <a:r>
              <a:rPr lang="ru-RU" sz="1600" dirty="0">
                <a:latin typeface="Cambria" pitchFamily="18" charset="0"/>
              </a:rPr>
              <a:t>все </a:t>
            </a:r>
            <a:r>
              <a:rPr lang="ru-RU" sz="1600" dirty="0" smtClean="0">
                <a:latin typeface="Cambria" pitchFamily="18" charset="0"/>
              </a:rPr>
              <a:t>документы</a:t>
            </a:r>
            <a:r>
              <a:rPr lang="ru-RU" sz="1600" b="1" i="1" dirty="0" smtClean="0">
                <a:latin typeface="Cambria" pitchFamily="18" charset="0"/>
              </a:rPr>
              <a:t> </a:t>
            </a:r>
            <a:r>
              <a:rPr lang="ru-RU" sz="1600" dirty="0" smtClean="0">
                <a:latin typeface="Cambria" pitchFamily="18" charset="0"/>
              </a:rPr>
              <a:t>  (</a:t>
            </a:r>
            <a:r>
              <a:rPr lang="ru-RU" sz="1600" b="1" i="1" dirty="0" smtClean="0">
                <a:latin typeface="Cambria" pitchFamily="18" charset="0"/>
              </a:rPr>
              <a:t>1</a:t>
            </a:r>
            <a:r>
              <a:rPr lang="ru-RU" sz="1600" b="1" i="1" dirty="0">
                <a:latin typeface="Cambria" pitchFamily="18" charset="0"/>
              </a:rPr>
              <a:t>) </a:t>
            </a:r>
            <a:r>
              <a:rPr lang="ru-RU" sz="1600" i="1" dirty="0">
                <a:latin typeface="Cambria" pitchFamily="18" charset="0"/>
              </a:rPr>
              <a:t>справку из ОВД , </a:t>
            </a:r>
            <a:r>
              <a:rPr lang="ru-RU" sz="1600" b="1" i="1" dirty="0">
                <a:latin typeface="Cambria" pitchFamily="18" charset="0"/>
              </a:rPr>
              <a:t>2) </a:t>
            </a:r>
            <a:r>
              <a:rPr lang="ru-RU" sz="1600" i="1" dirty="0">
                <a:latin typeface="Cambria" pitchFamily="18" charset="0"/>
              </a:rPr>
              <a:t>заявление на выдачу паспорта (фор­ма 1П), </a:t>
            </a:r>
            <a:r>
              <a:rPr lang="ru-RU" sz="1600" b="1" i="1" dirty="0">
                <a:latin typeface="Cambria" pitchFamily="18" charset="0"/>
              </a:rPr>
              <a:t>3) </a:t>
            </a:r>
            <a:r>
              <a:rPr lang="ru-RU" sz="1600" i="1" dirty="0">
                <a:latin typeface="Cambria" pitchFamily="18" charset="0"/>
              </a:rPr>
              <a:t>выписку из домовой книги (Ф-9), </a:t>
            </a:r>
            <a:r>
              <a:rPr lang="ru-RU" sz="1600" b="1" i="1" dirty="0">
                <a:latin typeface="Cambria" pitchFamily="18" charset="0"/>
              </a:rPr>
              <a:t>4) </a:t>
            </a:r>
            <a:r>
              <a:rPr lang="ru-RU" sz="1600" i="1" dirty="0">
                <a:latin typeface="Cambria" pitchFamily="18" charset="0"/>
              </a:rPr>
              <a:t>квитанцию об оплате госпошлины , </a:t>
            </a:r>
            <a:r>
              <a:rPr lang="ru-RU" sz="1600" b="1" i="1" dirty="0">
                <a:latin typeface="Cambria" pitchFamily="18" charset="0"/>
              </a:rPr>
              <a:t>5) </a:t>
            </a:r>
            <a:r>
              <a:rPr lang="ru-RU" sz="1600" i="1" dirty="0">
                <a:latin typeface="Cambria" pitchFamily="18" charset="0"/>
              </a:rPr>
              <a:t>4 </a:t>
            </a:r>
            <a:r>
              <a:rPr lang="ru-RU" sz="1600" i="1" dirty="0" smtClean="0">
                <a:latin typeface="Cambria" pitchFamily="18" charset="0"/>
              </a:rPr>
              <a:t>фотографии),</a:t>
            </a:r>
            <a:r>
              <a:rPr lang="ru-RU" sz="1600" dirty="0" smtClean="0">
                <a:latin typeface="Cambria" pitchFamily="18" charset="0"/>
              </a:rPr>
              <a:t>  отправляйся </a:t>
            </a:r>
            <a:r>
              <a:rPr lang="ru-RU" sz="1600" dirty="0">
                <a:latin typeface="Cambria" pitchFamily="18" charset="0"/>
              </a:rPr>
              <a:t>в районное отделение Федеральной миграционной службы.</a:t>
            </a:r>
          </a:p>
          <a:p>
            <a:pPr marL="82296" indent="0">
              <a:buNone/>
            </a:pPr>
            <a:endParaRPr lang="ru-RU" sz="1600" dirty="0"/>
          </a:p>
        </p:txBody>
      </p:sp>
      <p:sp>
        <p:nvSpPr>
          <p:cNvPr id="6" name="Стрелка влево 5">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22158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12"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1000"/>
                                        <p:tgtEl>
                                          <p:spTgt spid="3">
                                            <p:txEl>
                                              <p:pRg st="0" end="0"/>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trips(downLeft)">
                                      <p:cBhvr>
                                        <p:cTn id="16" dur="1000"/>
                                        <p:tgtEl>
                                          <p:spTgt spid="3">
                                            <p:txEl>
                                              <p:pRg st="1" end="1"/>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1000"/>
                                        <p:tgtEl>
                                          <p:spTgt spid="3">
                                            <p:txEl>
                                              <p:pRg st="2" end="2"/>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1000"/>
                                        <p:tgtEl>
                                          <p:spTgt spid="3">
                                            <p:txEl>
                                              <p:pRg st="3" end="3"/>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trips(downLeft)">
                                      <p:cBhvr>
                                        <p:cTn id="25" dur="1000"/>
                                        <p:tgtEl>
                                          <p:spTgt spid="3">
                                            <p:txEl>
                                              <p:pRg st="4" end="4"/>
                                            </p:txEl>
                                          </p:spTgt>
                                        </p:tgtEl>
                                      </p:cBhvr>
                                    </p:animEffect>
                                  </p:childTnLst>
                                </p:cTn>
                              </p:par>
                              <p:par>
                                <p:cTn id="26" presetID="18" presetClass="entr" presetSubtype="12"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trips(downLeft)">
                                      <p:cBhvr>
                                        <p:cTn id="28" dur="1000"/>
                                        <p:tgtEl>
                                          <p:spTgt spid="3">
                                            <p:txEl>
                                              <p:pRg st="5" end="5"/>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Left)">
                                      <p:cBhvr>
                                        <p:cTn id="31" dur="1000"/>
                                        <p:tgtEl>
                                          <p:spTgt spid="3">
                                            <p:txEl>
                                              <p:pRg st="6" end="6"/>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trips(downLeft)">
                                      <p:cBhvr>
                                        <p:cTn id="34" dur="1000"/>
                                        <p:tgtEl>
                                          <p:spTgt spid="3">
                                            <p:txEl>
                                              <p:pRg st="7" end="7"/>
                                            </p:txEl>
                                          </p:spTgt>
                                        </p:tgtEl>
                                      </p:cBhvr>
                                    </p:animEffect>
                                  </p:childTnLst>
                                </p:cTn>
                              </p:par>
                              <p:par>
                                <p:cTn id="35" presetID="18" presetClass="entr" presetSubtype="12"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strips(downLeft)">
                                      <p:cBhvr>
                                        <p:cTn id="37" dur="1000"/>
                                        <p:tgtEl>
                                          <p:spTgt spid="3">
                                            <p:txEl>
                                              <p:pRg st="8" end="8"/>
                                            </p:txEl>
                                          </p:spTgt>
                                        </p:tgtEl>
                                      </p:cBhvr>
                                    </p:animEffect>
                                  </p:childTnLst>
                                </p:cTn>
                              </p:par>
                              <p:par>
                                <p:cTn id="38" presetID="18" presetClass="entr" presetSubtype="12"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strips(downLeft)">
                                      <p:cBhvr>
                                        <p:cTn id="40" dur="1000"/>
                                        <p:tgtEl>
                                          <p:spTgt spid="3">
                                            <p:txEl>
                                              <p:pRg st="9" end="9"/>
                                            </p:txEl>
                                          </p:spTgt>
                                        </p:tgtEl>
                                      </p:cBhvr>
                                    </p:animEffect>
                                  </p:childTnLst>
                                </p:cTn>
                              </p:par>
                              <p:par>
                                <p:cTn id="41" presetID="18" presetClass="entr" presetSubtype="12"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strips(downLeft)">
                                      <p:cBhvr>
                                        <p:cTn id="43" dur="1000"/>
                                        <p:tgtEl>
                                          <p:spTgt spid="3">
                                            <p:txEl>
                                              <p:pRg st="10" end="10"/>
                                            </p:txEl>
                                          </p:spTgt>
                                        </p:tgtEl>
                                      </p:cBhvr>
                                    </p:animEffect>
                                  </p:childTnLst>
                                </p:cTn>
                              </p:par>
                              <p:par>
                                <p:cTn id="44" presetID="18" presetClass="entr" presetSubtype="12"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strips(downLeft)">
                                      <p:cBhvr>
                                        <p:cTn id="46" dur="1000"/>
                                        <p:tgtEl>
                                          <p:spTgt spid="3">
                                            <p:txEl>
                                              <p:pRg st="11" end="11"/>
                                            </p:txEl>
                                          </p:spTgt>
                                        </p:tgtEl>
                                      </p:cBhvr>
                                    </p:animEffect>
                                  </p:childTnLst>
                                </p:cTn>
                              </p:par>
                              <p:par>
                                <p:cTn id="47" presetID="18" presetClass="entr" presetSubtype="12"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strips(downLeft)">
                                      <p:cBhvr>
                                        <p:cTn id="49" dur="1000"/>
                                        <p:tgtEl>
                                          <p:spTgt spid="3">
                                            <p:txEl>
                                              <p:pRg st="12" end="12"/>
                                            </p:txEl>
                                          </p:spTgt>
                                        </p:tgtEl>
                                      </p:cBhvr>
                                    </p:animEffect>
                                  </p:childTnLst>
                                </p:cTn>
                              </p:par>
                              <p:par>
                                <p:cTn id="50" presetID="18" presetClass="entr" presetSubtype="12" fill="hold"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strips(downLeft)">
                                      <p:cBhvr>
                                        <p:cTn id="52"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9038" y="692696"/>
            <a:ext cx="5008600" cy="998984"/>
          </a:xfrm>
        </p:spPr>
        <p:txBody>
          <a:bodyPr>
            <a:normAutofit/>
          </a:bodyPr>
          <a:lstStyle/>
          <a:p>
            <a:pPr algn="ctr"/>
            <a:r>
              <a:rPr lang="ru-RU" b="1" dirty="0">
                <a:effectLst/>
                <a:latin typeface="Cambria" panose="02040503050406030204" pitchFamily="18" charset="0"/>
              </a:rPr>
              <a:t>Твои </a:t>
            </a:r>
            <a:r>
              <a:rPr lang="ru-RU" b="1" dirty="0" smtClean="0">
                <a:effectLst/>
                <a:latin typeface="Cambria" panose="02040503050406030204" pitchFamily="18" charset="0"/>
              </a:rPr>
              <a:t>права</a:t>
            </a:r>
            <a:endParaRPr lang="ru-RU" dirty="0">
              <a:latin typeface="Cambria" panose="02040503050406030204" pitchFamily="18" charset="0"/>
            </a:endParaRPr>
          </a:p>
        </p:txBody>
      </p:sp>
      <p:sp>
        <p:nvSpPr>
          <p:cNvPr id="4" name="Прямоугольник 27"/>
          <p:cNvSpPr>
            <a:spLocks noChangeArrowheads="1"/>
          </p:cNvSpPr>
          <p:nvPr/>
        </p:nvSpPr>
        <p:spPr bwMode="auto">
          <a:xfrm>
            <a:off x="1331640" y="2060848"/>
            <a:ext cx="7488832" cy="2664296"/>
          </a:xfrm>
          <a:prstGeom prst="rect">
            <a:avLst/>
          </a:prstGeom>
          <a:solidFill>
            <a:srgbClr val="D6E3BC"/>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ru-RU" sz="2400" b="1" i="0" u="none" strike="noStrike" cap="none" normalizeH="0" baseline="0" dirty="0" smtClean="0">
                <a:ln>
                  <a:noFill/>
                </a:ln>
                <a:solidFill>
                  <a:srgbClr val="7030A0"/>
                </a:solidFill>
                <a:effectLst/>
                <a:latin typeface="Cambria" panose="02040503050406030204" pitchFamily="18" charset="0"/>
                <a:cs typeface="Arial" pitchFamily="34" charset="0"/>
              </a:rPr>
              <a:t>ПОМНИ!</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ru-RU" sz="2400" b="1" i="0" u="none" strike="noStrike" cap="none" normalizeH="0" baseline="0" dirty="0" smtClean="0">
                <a:ln>
                  <a:noFill/>
                </a:ln>
                <a:solidFill>
                  <a:srgbClr val="7030A0"/>
                </a:solidFill>
                <a:effectLst/>
                <a:latin typeface="Cambria" panose="02040503050406030204" pitchFamily="18" charset="0"/>
                <a:cs typeface="Arial" pitchFamily="34" charset="0"/>
              </a:rPr>
              <a:t>Гражданин Российский Федерации может самостоятельно осуществлять в полном объеме свои права и обязанности с 18 лет</a:t>
            </a:r>
            <a:endParaRPr kumimoji="0" lang="ru-RU" altLang="ru-RU" sz="2400" b="0" i="0" u="none" strike="noStrike" cap="none" normalizeH="0" baseline="0" dirty="0" smtClean="0">
              <a:ln>
                <a:noFill/>
              </a:ln>
              <a:solidFill>
                <a:srgbClr val="7030A0"/>
              </a:solidFill>
              <a:effectLst/>
              <a:latin typeface="Cambria" panose="02040503050406030204" pitchFamily="18" charset="0"/>
              <a:cs typeface="Arial" pitchFamily="34"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54072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childTnLst>
                          </p:cTn>
                        </p:par>
                        <p:par>
                          <p:cTn id="12" fill="hold">
                            <p:stCondLst>
                              <p:cond delay="1800"/>
                            </p:stCondLst>
                            <p:childTnLst>
                              <p:par>
                                <p:cTn id="13" presetID="31"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920880" cy="1143000"/>
          </a:xfrm>
        </p:spPr>
        <p:txBody>
          <a:bodyPr>
            <a:normAutofit fontScale="90000"/>
          </a:bodyPr>
          <a:lstStyle/>
          <a:p>
            <a:pPr algn="ctr"/>
            <a:r>
              <a:rPr lang="ru-RU" b="1" dirty="0">
                <a:effectLst/>
                <a:latin typeface="Cambria" panose="02040503050406030204" pitchFamily="18" charset="0"/>
              </a:rPr>
              <a:t>КОНСТИТУЦИОННЫЕ ПРАВА </a:t>
            </a:r>
            <a:r>
              <a:rPr lang="ru-RU" b="1" dirty="0" smtClean="0">
                <a:effectLst/>
                <a:latin typeface="Cambria" panose="02040503050406030204" pitchFamily="18" charset="0"/>
              </a:rPr>
              <a:t>ЧЕЛОВЕКА</a:t>
            </a:r>
            <a:endParaRPr lang="ru-RU" dirty="0">
              <a:latin typeface="Cambria" panose="02040503050406030204" pitchFamily="18" charset="0"/>
            </a:endParaRPr>
          </a:p>
        </p:txBody>
      </p:sp>
      <p:sp>
        <p:nvSpPr>
          <p:cNvPr id="3" name="Объект 2"/>
          <p:cNvSpPr>
            <a:spLocks noGrp="1"/>
          </p:cNvSpPr>
          <p:nvPr>
            <p:ph idx="1"/>
          </p:nvPr>
        </p:nvSpPr>
        <p:spPr>
          <a:xfrm>
            <a:off x="539552" y="1196752"/>
            <a:ext cx="8604448" cy="5661248"/>
          </a:xfrm>
        </p:spPr>
        <p:txBody>
          <a:bodyPr>
            <a:normAutofit fontScale="85000" lnSpcReduction="20000"/>
          </a:bodyPr>
          <a:lstStyle/>
          <a:p>
            <a:pPr marL="82296" lvl="0" indent="457200" algn="just">
              <a:buNone/>
            </a:pPr>
            <a:r>
              <a:rPr lang="ru-RU" sz="2400" i="1" dirty="0">
                <a:latin typeface="Cambria" panose="02040503050406030204" pitchFamily="18" charset="0"/>
              </a:rPr>
              <a:t>Основные права и свободы человека принадлежат каждому от рождения. Осуществление прав и свобод человека  и гражданина не должно нарушать права и свободы других лиц</a:t>
            </a:r>
            <a:r>
              <a:rPr lang="ru-RU" sz="2400" i="1" dirty="0" smtClean="0">
                <a:latin typeface="Cambria" panose="02040503050406030204" pitchFamily="18" charset="0"/>
              </a:rPr>
              <a:t>. </a:t>
            </a:r>
            <a:r>
              <a:rPr lang="ru-RU" sz="2400" i="1" dirty="0"/>
              <a:t>Все равны перед законом и судом.</a:t>
            </a:r>
          </a:p>
          <a:p>
            <a:pPr lvl="0">
              <a:buClr>
                <a:schemeClr val="tx2">
                  <a:lumMod val="75000"/>
                </a:schemeClr>
              </a:buClr>
              <a:buFont typeface="Wingdings" panose="05000000000000000000" pitchFamily="2" charset="2"/>
              <a:buChar char="ü"/>
            </a:pPr>
            <a:r>
              <a:rPr lang="ru-RU" sz="2400" dirty="0">
                <a:latin typeface="Cambria" panose="02040503050406030204" pitchFamily="18" charset="0"/>
              </a:rPr>
              <a:t>Мужчина и женщина имеют равные права и </a:t>
            </a:r>
            <a:endParaRPr lang="ru-RU" sz="2400" dirty="0" smtClean="0">
              <a:latin typeface="Cambria" panose="02040503050406030204" pitchFamily="18" charset="0"/>
            </a:endParaRPr>
          </a:p>
          <a:p>
            <a:pPr marL="82296" lvl="0" indent="0">
              <a:buClr>
                <a:schemeClr val="tx2">
                  <a:lumMod val="75000"/>
                </a:schemeClr>
              </a:buClr>
              <a:buNone/>
            </a:pPr>
            <a:r>
              <a:rPr lang="ru-RU" sz="2400" dirty="0" smtClean="0">
                <a:latin typeface="Cambria" panose="02040503050406030204" pitchFamily="18" charset="0"/>
              </a:rPr>
              <a:t>свободы </a:t>
            </a:r>
            <a:r>
              <a:rPr lang="ru-RU" sz="2400" dirty="0">
                <a:latin typeface="Cambria" panose="02040503050406030204" pitchFamily="18" charset="0"/>
              </a:rPr>
              <a:t>и равные </a:t>
            </a:r>
            <a:r>
              <a:rPr lang="ru-RU" sz="2400" dirty="0" smtClean="0">
                <a:latin typeface="Cambria" panose="02040503050406030204" pitchFamily="18" charset="0"/>
              </a:rPr>
              <a:t>возможности.</a:t>
            </a:r>
          </a:p>
          <a:p>
            <a:pPr lvl="0">
              <a:buClr>
                <a:schemeClr val="tx2">
                  <a:lumMod val="75000"/>
                </a:schemeClr>
              </a:buClr>
              <a:buFont typeface="Wingdings" panose="05000000000000000000" pitchFamily="2" charset="2"/>
              <a:buChar char="ü"/>
            </a:pPr>
            <a:r>
              <a:rPr lang="ru-RU" sz="2400" dirty="0" smtClean="0">
                <a:latin typeface="Cambria" panose="02040503050406030204" pitchFamily="18" charset="0"/>
              </a:rPr>
              <a:t>Право </a:t>
            </a:r>
            <a:r>
              <a:rPr lang="ru-RU" sz="2400" dirty="0">
                <a:latin typeface="Cambria" panose="02040503050406030204" pitchFamily="18" charset="0"/>
              </a:rPr>
              <a:t>на жизнь имеет каждый </a:t>
            </a:r>
            <a:r>
              <a:rPr lang="ru-RU" sz="2400" dirty="0" smtClean="0">
                <a:latin typeface="Cambria" panose="02040503050406030204" pitchFamily="18" charset="0"/>
              </a:rPr>
              <a:t>гражданин.</a:t>
            </a:r>
          </a:p>
          <a:p>
            <a:pPr lvl="0">
              <a:buClr>
                <a:schemeClr val="tx2">
                  <a:lumMod val="75000"/>
                </a:schemeClr>
              </a:buClr>
              <a:buFont typeface="Wingdings" panose="05000000000000000000" pitchFamily="2" charset="2"/>
              <a:buChar char="ü"/>
            </a:pPr>
            <a:r>
              <a:rPr lang="ru-RU" sz="2400" dirty="0" smtClean="0">
                <a:latin typeface="Cambria" panose="02040503050406030204" pitchFamily="18" charset="0"/>
              </a:rPr>
              <a:t>Право </a:t>
            </a:r>
            <a:r>
              <a:rPr lang="ru-RU" sz="2400" dirty="0">
                <a:latin typeface="Cambria" panose="02040503050406030204" pitchFamily="18" charset="0"/>
              </a:rPr>
              <a:t>на охрану здоровья и медицинскую </a:t>
            </a:r>
            <a:endParaRPr lang="ru-RU" sz="2400" dirty="0" smtClean="0">
              <a:latin typeface="Cambria" panose="02040503050406030204" pitchFamily="18" charset="0"/>
            </a:endParaRPr>
          </a:p>
          <a:p>
            <a:pPr marL="82296" lvl="0" indent="0">
              <a:buClr>
                <a:schemeClr val="tx2">
                  <a:lumMod val="75000"/>
                </a:schemeClr>
              </a:buClr>
              <a:buNone/>
            </a:pPr>
            <a:r>
              <a:rPr lang="ru-RU" sz="2400" dirty="0" smtClean="0">
                <a:latin typeface="Cambria" panose="02040503050406030204" pitchFamily="18" charset="0"/>
              </a:rPr>
              <a:t>помощь </a:t>
            </a:r>
            <a:r>
              <a:rPr lang="ru-RU" sz="2400" dirty="0">
                <a:latin typeface="Cambria" panose="02040503050406030204" pitchFamily="18" charset="0"/>
              </a:rPr>
              <a:t>в государственных и муниципальных </a:t>
            </a:r>
            <a:endParaRPr lang="ru-RU" sz="2400" dirty="0" smtClean="0">
              <a:latin typeface="Cambria" panose="02040503050406030204" pitchFamily="18" charset="0"/>
            </a:endParaRPr>
          </a:p>
          <a:p>
            <a:pPr marL="82296" lvl="0" indent="0">
              <a:buClr>
                <a:schemeClr val="tx2">
                  <a:lumMod val="75000"/>
                </a:schemeClr>
              </a:buClr>
              <a:buNone/>
            </a:pPr>
            <a:r>
              <a:rPr lang="ru-RU" sz="2400" dirty="0" smtClean="0">
                <a:latin typeface="Cambria" panose="02040503050406030204" pitchFamily="18" charset="0"/>
              </a:rPr>
              <a:t>учреждениях </a:t>
            </a:r>
            <a:r>
              <a:rPr lang="ru-RU" sz="2400" dirty="0">
                <a:latin typeface="Cambria" panose="02040503050406030204" pitchFamily="18" charset="0"/>
              </a:rPr>
              <a:t>здравоохранения оказывается </a:t>
            </a:r>
            <a:endParaRPr lang="ru-RU" sz="2400" dirty="0" smtClean="0">
              <a:latin typeface="Cambria" panose="02040503050406030204" pitchFamily="18" charset="0"/>
            </a:endParaRPr>
          </a:p>
          <a:p>
            <a:pPr marL="82296" lvl="0" indent="0">
              <a:buClr>
                <a:schemeClr val="tx2">
                  <a:lumMod val="75000"/>
                </a:schemeClr>
              </a:buClr>
              <a:buNone/>
            </a:pPr>
            <a:r>
              <a:rPr lang="ru-RU" sz="2400" dirty="0" smtClean="0">
                <a:latin typeface="Cambria" panose="02040503050406030204" pitchFamily="18" charset="0"/>
              </a:rPr>
              <a:t>гражданам </a:t>
            </a:r>
          </a:p>
          <a:p>
            <a:pPr marL="82296" lvl="0" indent="0">
              <a:buClr>
                <a:schemeClr val="tx2">
                  <a:lumMod val="75000"/>
                </a:schemeClr>
              </a:buClr>
              <a:buNone/>
            </a:pPr>
            <a:r>
              <a:rPr lang="ru-RU" sz="2400" dirty="0" smtClean="0">
                <a:latin typeface="Cambria" panose="02040503050406030204" pitchFamily="18" charset="0"/>
              </a:rPr>
              <a:t>бесплатно </a:t>
            </a:r>
            <a:r>
              <a:rPr lang="ru-RU" sz="2400" dirty="0">
                <a:latin typeface="Cambria" panose="02040503050406030204" pitchFamily="18" charset="0"/>
              </a:rPr>
              <a:t>за счет средств бюджета, страховых взносов. </a:t>
            </a:r>
          </a:p>
          <a:p>
            <a:pPr lvl="0" algn="just">
              <a:buClr>
                <a:schemeClr val="tx2">
                  <a:lumMod val="75000"/>
                </a:schemeClr>
              </a:buClr>
              <a:buFont typeface="Wingdings" panose="05000000000000000000" pitchFamily="2" charset="2"/>
              <a:buChar char="ü"/>
            </a:pPr>
            <a:r>
              <a:rPr lang="ru-RU" sz="2400" dirty="0" smtClean="0">
                <a:latin typeface="Cambria" panose="02040503050406030204" pitchFamily="18" charset="0"/>
              </a:rPr>
              <a:t>Право </a:t>
            </a:r>
            <a:r>
              <a:rPr lang="ru-RU" sz="2400" dirty="0">
                <a:latin typeface="Cambria" panose="02040503050406030204" pitchFamily="18" charset="0"/>
              </a:rPr>
              <a:t>на образование. Гарантирует общедоступность и бесплатность дошкольного, основного общего и среднего профессионального образования в государственных или муниципальных образовательных учреждениях и на предприятиях. Каждый  гражданин имеет право на конкурсной основе бесплатно  получить высшее образование в государственном  или муниципальном образовательном учреждении и на предприятии</a:t>
            </a:r>
            <a:r>
              <a:rPr lang="ru-RU" sz="2400" dirty="0" smtClean="0">
                <a:latin typeface="Cambria" panose="02040503050406030204" pitchFamily="18" charset="0"/>
              </a:rPr>
              <a:t>.</a:t>
            </a:r>
            <a:endParaRPr lang="ru-RU" sz="2400" dirty="0">
              <a:latin typeface="Cambria" panose="02040503050406030204" pitchFamily="18" charset="0"/>
            </a:endParaRPr>
          </a:p>
        </p:txBody>
      </p:sp>
      <p:pic>
        <p:nvPicPr>
          <p:cNvPr id="4" name="Рисунок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56176" y="2204864"/>
            <a:ext cx="2824708" cy="2226543"/>
          </a:xfrm>
          <a:prstGeom prst="rect">
            <a:avLst/>
          </a:prstGeom>
          <a:noFill/>
        </p:spPr>
      </p:pic>
      <p:sp>
        <p:nvSpPr>
          <p:cNvPr id="5" name="Стрелка влево 4">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23400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1000"/>
                                        <p:tgtEl>
                                          <p:spTgt spid="3">
                                            <p:txEl>
                                              <p:pRg st="8" end="8"/>
                                            </p:txEl>
                                          </p:spTgt>
                                        </p:tgtEl>
                                      </p:cBhvr>
                                    </p:animEffect>
                                    <p:anim calcmode="lin" valueType="num">
                                      <p:cBhvr>
                                        <p:cTn id="6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Effect transition="in" filter="fade">
                                      <p:cBhvr>
                                        <p:cTn id="69" dur="1000"/>
                                        <p:tgtEl>
                                          <p:spTgt spid="3">
                                            <p:txEl>
                                              <p:pRg st="9" end="9"/>
                                            </p:txEl>
                                          </p:spTgt>
                                        </p:tgtEl>
                                      </p:cBhvr>
                                    </p:animEffect>
                                    <p:anim calcmode="lin" valueType="num">
                                      <p:cBhvr>
                                        <p:cTn id="7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72" fill="hold">
                            <p:stCondLst>
                              <p:cond delay="3000"/>
                            </p:stCondLst>
                            <p:childTnLst>
                              <p:par>
                                <p:cTn id="73" presetID="5" presetClass="entr" presetSubtype="1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checkerboard(across)">
                                      <p:cBhvr>
                                        <p:cTn id="7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88640"/>
            <a:ext cx="8460432" cy="6669360"/>
          </a:xfrm>
        </p:spPr>
        <p:txBody>
          <a:bodyPr>
            <a:normAutofit fontScale="55000" lnSpcReduction="20000"/>
          </a:bodyPr>
          <a:lstStyle/>
          <a:p>
            <a:pPr lvl="0">
              <a:buClr>
                <a:schemeClr val="tx2">
                  <a:lumMod val="75000"/>
                </a:schemeClr>
              </a:buClr>
              <a:buFont typeface="Wingdings" panose="05000000000000000000" pitchFamily="2" charset="2"/>
              <a:buChar char="ü"/>
            </a:pPr>
            <a:r>
              <a:rPr lang="ru-RU" sz="4000" dirty="0">
                <a:latin typeface="Cambria" panose="02040503050406030204" pitchFamily="18" charset="0"/>
              </a:rPr>
              <a:t>Право на </a:t>
            </a:r>
            <a:r>
              <a:rPr lang="ru-RU" sz="4000" dirty="0" smtClean="0">
                <a:latin typeface="Cambria" panose="02040503050406030204" pitchFamily="18" charset="0"/>
              </a:rPr>
              <a:t>труд</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отдых. Работающему согласно трудового договора гарантируются выходные и праздничные дни, </a:t>
            </a:r>
            <a:r>
              <a:rPr lang="ru-RU" sz="4000" dirty="0" smtClean="0">
                <a:latin typeface="Cambria" panose="02040503050406030204" pitchFamily="18" charset="0"/>
              </a:rPr>
              <a:t>оплачиваемый ежегодный отпуск.</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жилище. Никто не может быть произвольно лишен </a:t>
            </a:r>
            <a:r>
              <a:rPr lang="ru-RU" sz="4000" dirty="0" smtClean="0">
                <a:latin typeface="Cambria" panose="02040503050406030204" pitchFamily="18" charset="0"/>
              </a:rPr>
              <a:t>жилища.</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свободу передвижения, право выбора места пребывания и </a:t>
            </a:r>
            <a:r>
              <a:rPr lang="ru-RU" sz="4000" dirty="0" smtClean="0">
                <a:latin typeface="Cambria" panose="02040503050406030204" pitchFamily="18" charset="0"/>
              </a:rPr>
              <a:t>жительства.</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неприкосновенность частной жизни, личную и семейную тайну, защиту своей чести и доброго </a:t>
            </a:r>
            <a:r>
              <a:rPr lang="ru-RU" sz="4000" dirty="0" smtClean="0">
                <a:latin typeface="Cambria" panose="02040503050406030204" pitchFamily="18" charset="0"/>
              </a:rPr>
              <a:t>имени.</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охрану частной </a:t>
            </a:r>
            <a:r>
              <a:rPr lang="ru-RU" sz="4000" dirty="0" smtClean="0">
                <a:latin typeface="Cambria" panose="02040503050406030204" pitchFamily="18" charset="0"/>
              </a:rPr>
              <a:t>собственности.</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свободу и личную неприкосновенность. Арест, заключение под стражу и содержание под стражей допускаются только по судебному </a:t>
            </a:r>
            <a:r>
              <a:rPr lang="ru-RU" sz="4000" dirty="0" smtClean="0">
                <a:latin typeface="Cambria" panose="02040503050406030204" pitchFamily="18" charset="0"/>
              </a:rPr>
              <a:t>решению.</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на презумпцию  невиновности. Каждый обвиняемый в совершении преступления считается невиновным, пока его виновность не будет доказана в предусмотренном федеральным законом порядке и установлена вступившим в законную силу приговором </a:t>
            </a:r>
            <a:r>
              <a:rPr lang="ru-RU" sz="4000" dirty="0" smtClean="0">
                <a:latin typeface="Cambria" panose="02040503050406030204" pitchFamily="18" charset="0"/>
              </a:rPr>
              <a:t>суда.</a:t>
            </a:r>
          </a:p>
          <a:p>
            <a:pPr lvl="0">
              <a:buClr>
                <a:schemeClr val="tx2">
                  <a:lumMod val="75000"/>
                </a:schemeClr>
              </a:buClr>
              <a:buFont typeface="Wingdings" panose="05000000000000000000" pitchFamily="2" charset="2"/>
              <a:buChar char="ü"/>
            </a:pPr>
            <a:r>
              <a:rPr lang="ru-RU" sz="4000" dirty="0" smtClean="0">
                <a:latin typeface="Cambria" panose="02040503050406030204" pitchFamily="18" charset="0"/>
              </a:rPr>
              <a:t>Право </a:t>
            </a:r>
            <a:r>
              <a:rPr lang="ru-RU" sz="4000" dirty="0">
                <a:latin typeface="Cambria" panose="02040503050406030204" pitchFamily="18" charset="0"/>
              </a:rPr>
              <a:t>не свидетельствовать против себя самого, своего супруга и близких родственников, круг которых определяется федеральным законом.</a:t>
            </a:r>
          </a:p>
          <a:p>
            <a:pPr marL="82296" indent="457200" algn="just">
              <a:buNone/>
            </a:pPr>
            <a:endParaRPr lang="ru-RU" sz="4000" dirty="0">
              <a:latin typeface="Cambria" panose="02040503050406030204" pitchFamily="18" charset="0"/>
            </a:endParaRPr>
          </a:p>
          <a:p>
            <a:endParaRPr lang="ru-RU" dirty="0"/>
          </a:p>
        </p:txBody>
      </p:sp>
      <p:sp>
        <p:nvSpPr>
          <p:cNvPr id="4" name="Стрелка влево 3">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54043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676456" cy="1143000"/>
          </a:xfrm>
        </p:spPr>
        <p:txBody>
          <a:bodyPr>
            <a:noAutofit/>
          </a:bodyPr>
          <a:lstStyle/>
          <a:p>
            <a:pPr algn="ctr"/>
            <a:r>
              <a:rPr lang="ru-RU" sz="2800" b="1" dirty="0">
                <a:effectLst/>
                <a:latin typeface="Cambria" panose="02040503050406030204" pitchFamily="18" charset="0"/>
              </a:rPr>
              <a:t>ПРАВО НА ОБРАЗОВАНИЕ И ДОПОЛНИТЕЛЬНЫЕ ГАРАНТИИ ПО СОЦИАЛЬНОЙ </a:t>
            </a:r>
            <a:r>
              <a:rPr lang="ru-RU" sz="2800" b="1" dirty="0" smtClean="0">
                <a:effectLst/>
                <a:latin typeface="Cambria" panose="02040503050406030204" pitchFamily="18" charset="0"/>
              </a:rPr>
              <a:t>ПОДДЕРЖКЕ</a:t>
            </a:r>
            <a:endParaRPr lang="ru-RU" sz="2800" dirty="0">
              <a:latin typeface="Cambria" panose="02040503050406030204" pitchFamily="18" charset="0"/>
            </a:endParaRPr>
          </a:p>
        </p:txBody>
      </p:sp>
      <p:sp>
        <p:nvSpPr>
          <p:cNvPr id="3" name="Объект 2"/>
          <p:cNvSpPr>
            <a:spLocks noGrp="1"/>
          </p:cNvSpPr>
          <p:nvPr>
            <p:ph idx="1"/>
          </p:nvPr>
        </p:nvSpPr>
        <p:spPr>
          <a:xfrm>
            <a:off x="683568" y="1412776"/>
            <a:ext cx="8280920" cy="5616624"/>
          </a:xfrm>
        </p:spPr>
        <p:txBody>
          <a:bodyPr>
            <a:normAutofit lnSpcReduction="10000"/>
          </a:bodyPr>
          <a:lstStyle/>
          <a:p>
            <a:pPr marL="82296" indent="0" algn="ctr">
              <a:buNone/>
            </a:pPr>
            <a:r>
              <a:rPr lang="ru-RU" sz="2400" b="1" dirty="0">
                <a:solidFill>
                  <a:srgbClr val="FF0000"/>
                </a:solidFill>
                <a:latin typeface="Cambria" panose="02040503050406030204" pitchFamily="18" charset="0"/>
              </a:rPr>
              <a:t>Право на образование есть у каждого человека. У тебя есть дополнительные права на бесплатное обучение и дополнительное обеспечение в период учебы.</a:t>
            </a:r>
            <a:endParaRPr lang="ru-RU" sz="2400" dirty="0">
              <a:solidFill>
                <a:srgbClr val="FF0000"/>
              </a:solidFill>
              <a:latin typeface="Cambria" panose="02040503050406030204" pitchFamily="18" charset="0"/>
            </a:endParaRPr>
          </a:p>
          <a:p>
            <a:pPr marL="82296" indent="0" algn="ctr">
              <a:buNone/>
            </a:pPr>
            <a:r>
              <a:rPr lang="ru-RU" sz="2200" b="1" dirty="0" smtClean="0">
                <a:effectLst>
                  <a:outerShdw blurRad="38100" dist="38100" dir="2700000" algn="tl">
                    <a:srgbClr val="000000">
                      <a:alpha val="43137"/>
                    </a:srgbClr>
                  </a:outerShdw>
                </a:effectLst>
                <a:latin typeface="Cambria" panose="02040503050406030204" pitchFamily="18" charset="0"/>
              </a:rPr>
              <a:t>У </a:t>
            </a:r>
            <a:r>
              <a:rPr lang="ru-RU" sz="2200" b="1" dirty="0">
                <a:effectLst>
                  <a:outerShdw blurRad="38100" dist="38100" dir="2700000" algn="tl">
                    <a:srgbClr val="000000">
                      <a:alpha val="43137"/>
                    </a:srgbClr>
                  </a:outerShdw>
                </a:effectLst>
                <a:latin typeface="Cambria" panose="02040503050406030204" pitchFamily="18" charset="0"/>
              </a:rPr>
              <a:t>тебя есть право:</a:t>
            </a:r>
          </a:p>
          <a:p>
            <a:pPr lvl="0"/>
            <a:r>
              <a:rPr lang="ru-RU" sz="2000" dirty="0">
                <a:latin typeface="Cambria" panose="02040503050406030204" pitchFamily="18" charset="0"/>
              </a:rPr>
              <a:t>на обучение на курсах по подготовке к поступлению в учреждения среднего и высшего профессионального образования без взимания платы;</a:t>
            </a:r>
          </a:p>
          <a:p>
            <a:pPr lvl="0"/>
            <a:r>
              <a:rPr lang="ru-RU" sz="2000" dirty="0">
                <a:latin typeface="Cambria" panose="02040503050406030204" pitchFamily="18" charset="0"/>
              </a:rPr>
              <a:t>на получение второго начального профессионального образования без взимания платы</a:t>
            </a:r>
            <a:r>
              <a:rPr lang="ru-RU" sz="2000" dirty="0" smtClean="0">
                <a:latin typeface="Cambria" panose="02040503050406030204" pitchFamily="18" charset="0"/>
              </a:rPr>
              <a:t>;</a:t>
            </a:r>
            <a:endParaRPr lang="ru-RU" sz="2000" dirty="0" smtClean="0"/>
          </a:p>
          <a:p>
            <a:pPr lvl="0"/>
            <a:r>
              <a:rPr lang="ru-RU" sz="2000" dirty="0" smtClean="0">
                <a:latin typeface="Cambria" panose="02040503050406030204" pitchFamily="18" charset="0"/>
              </a:rPr>
              <a:t>на </a:t>
            </a:r>
            <a:r>
              <a:rPr lang="ru-RU" sz="2000" dirty="0">
                <a:latin typeface="Cambria" panose="02040503050406030204" pitchFamily="18" charset="0"/>
              </a:rPr>
              <a:t>зачисление на полное государственное обеспечение в учреждениях профессионального образования. В случае достижения возраста 23 лет сохраняется право полное государственное обеспечение и дополнительные гарантии по социальной поддержке при получении профессионального образования до окончания обучения в профессиональных образовательных учреждениях;</a:t>
            </a: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9594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par>
                          <p:cTn id="18" fill="hold">
                            <p:stCondLst>
                              <p:cond delay="2000"/>
                            </p:stCondLst>
                            <p:childTnLst>
                              <p:par>
                                <p:cTn id="19" presetID="14" presetClass="entr" presetSubtype="1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par>
                          <p:cTn id="22" fill="hold">
                            <p:stCondLst>
                              <p:cond delay="2500"/>
                            </p:stCondLst>
                            <p:childTnLst>
                              <p:par>
                                <p:cTn id="23" presetID="14" presetClass="entr" presetSubtype="1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par>
                          <p:cTn id="26" fill="hold">
                            <p:stCondLst>
                              <p:cond delay="3000"/>
                            </p:stCondLst>
                            <p:childTnLst>
                              <p:par>
                                <p:cTn id="27" presetID="14" presetClass="entr" presetSubtype="1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16632"/>
            <a:ext cx="8352928" cy="6552728"/>
          </a:xfrm>
        </p:spPr>
        <p:txBody>
          <a:bodyPr>
            <a:normAutofit fontScale="70000" lnSpcReduction="20000"/>
          </a:bodyPr>
          <a:lstStyle/>
          <a:p>
            <a:pPr lvl="0"/>
            <a:r>
              <a:rPr lang="ru-RU" dirty="0">
                <a:latin typeface="Cambria" panose="02040503050406030204" pitchFamily="18" charset="0"/>
              </a:rPr>
              <a:t>на получение стипендии, размер которой увеличен не менее чем на пятьдесят процентов по сравнению  с размером стипендии установленной для обучающихся в данном образовательном учреждении;</a:t>
            </a:r>
          </a:p>
          <a:p>
            <a:pPr lvl="0"/>
            <a:r>
              <a:rPr lang="ru-RU" dirty="0">
                <a:latin typeface="Cambria" panose="02040503050406030204" pitchFamily="18" charset="0"/>
              </a:rPr>
              <a:t>на получение ежегодного пособия на приобретение учебной литературы и письменных принадлежностей в размере трехмесячной стипендии;</a:t>
            </a:r>
          </a:p>
          <a:p>
            <a:pPr lvl="0"/>
            <a:r>
              <a:rPr lang="ru-RU" dirty="0">
                <a:latin typeface="Cambria" panose="02040503050406030204" pitchFamily="18" charset="0"/>
              </a:rPr>
              <a:t>на начисление в период производственного обучения и производственной практики сто процентов заработной платы;</a:t>
            </a:r>
          </a:p>
          <a:p>
            <a:pPr lvl="0"/>
            <a:r>
              <a:rPr lang="ru-RU" dirty="0">
                <a:latin typeface="Cambria" panose="02040503050406030204" pitchFamily="18" charset="0"/>
              </a:rPr>
              <a:t>на сохранение  на весь период полного государственного обеспечения и стипендии  при предоставлении академического отпуска по медицинским показаниям;</a:t>
            </a:r>
          </a:p>
          <a:p>
            <a:pPr lvl="0"/>
            <a:r>
              <a:rPr lang="ru-RU" dirty="0">
                <a:latin typeface="Cambria" panose="02040503050406030204" pitchFamily="18" charset="0"/>
              </a:rPr>
              <a:t>на обеспечение бесплатным проездом на городском, пригородном, в сельской местности на внутрирайонном транспорте (кроме такси), а также  бесплатным проездом один раз в год к месту жительства и обратно к месту учебы;</a:t>
            </a:r>
          </a:p>
          <a:p>
            <a:pPr lvl="0"/>
            <a:r>
              <a:rPr lang="ru-RU" dirty="0">
                <a:latin typeface="Cambria" panose="02040503050406030204" pitchFamily="18" charset="0"/>
              </a:rPr>
              <a:t>на предоставление путевок в школьные и студенческие спортивно-оздоровительные лагеря (базы) труда и отдыха, в санаторно-курортные учреждения при наличии медицинских показаний, а также на оплату проезда к месту лечения и обратно</a:t>
            </a:r>
            <a:r>
              <a:rPr lang="ru-RU" dirty="0" smtClean="0">
                <a:latin typeface="Cambria" panose="02040503050406030204" pitchFamily="18" charset="0"/>
              </a:rPr>
              <a:t>.</a:t>
            </a:r>
            <a:endParaRPr lang="ru-RU" dirty="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43287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25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125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125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125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1250"/>
                                        <p:tgtEl>
                                          <p:spTgt spid="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0"/>
            <a:ext cx="7498080" cy="864096"/>
          </a:xfrm>
        </p:spPr>
        <p:txBody>
          <a:bodyPr>
            <a:normAutofit/>
          </a:bodyPr>
          <a:lstStyle/>
          <a:p>
            <a:pPr algn="ctr"/>
            <a:r>
              <a:rPr lang="ru-RU" b="1" dirty="0" smtClean="0">
                <a:latin typeface="Cambria" pitchFamily="18" charset="0"/>
              </a:rPr>
              <a:t>Содержание </a:t>
            </a:r>
            <a:r>
              <a:rPr lang="ru-RU" sz="1400" b="1" dirty="0" smtClean="0">
                <a:latin typeface="Cambria" pitchFamily="18" charset="0"/>
              </a:rPr>
              <a:t>1/2</a:t>
            </a:r>
            <a:endParaRPr lang="ru-RU" sz="1400" b="1" dirty="0">
              <a:latin typeface="Cambria" pitchFamily="18" charset="0"/>
            </a:endParaRPr>
          </a:p>
        </p:txBody>
      </p:sp>
      <p:sp>
        <p:nvSpPr>
          <p:cNvPr id="3" name="Объект 2"/>
          <p:cNvSpPr>
            <a:spLocks noGrp="1"/>
          </p:cNvSpPr>
          <p:nvPr>
            <p:ph idx="1"/>
          </p:nvPr>
        </p:nvSpPr>
        <p:spPr>
          <a:xfrm>
            <a:off x="539552" y="836712"/>
            <a:ext cx="8394136" cy="5832648"/>
          </a:xfrm>
          <a:noFill/>
          <a:ln>
            <a:noFill/>
          </a:ln>
        </p:spPr>
        <p:txBody>
          <a:bodyPr>
            <a:normAutofit/>
          </a:bodyPr>
          <a:lstStyle/>
          <a:p>
            <a:pPr marL="596646" indent="-51435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2" action="ppaction://hlinksldjump"/>
              </a:rPr>
              <a:t>Это нужно знать заранее!</a:t>
            </a:r>
            <a:endParaRPr lang="ru-RU" sz="2400" b="1" dirty="0" smtClean="0">
              <a:solidFill>
                <a:schemeClr val="tx2">
                  <a:lumMod val="75000"/>
                </a:schemeClr>
              </a:solidFill>
              <a:latin typeface="Cambria" pitchFamily="18" charset="0"/>
            </a:endParaRPr>
          </a:p>
          <a:p>
            <a:pPr marL="596646" indent="-51435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3" action="ppaction://hlinksldjump"/>
              </a:rPr>
              <a:t>Список основных документов, получаемых при выпуске.</a:t>
            </a:r>
            <a:endParaRPr lang="ru-RU" sz="2400" b="1" dirty="0" smtClean="0">
              <a:solidFill>
                <a:schemeClr val="tx2">
                  <a:lumMod val="75000"/>
                </a:schemeClr>
              </a:solidFill>
              <a:latin typeface="Cambria" pitchFamily="18" charset="0"/>
            </a:endParaRPr>
          </a:p>
          <a:p>
            <a:pPr marL="596646" indent="-51435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4" action="ppaction://hlinksldjump"/>
              </a:rPr>
              <a:t>Паспорт – главный документ.</a:t>
            </a:r>
            <a:endParaRPr lang="ru-RU" sz="24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5" action="ppaction://hlinksldjump"/>
              </a:rPr>
              <a:t>Если у тебя нет с собой паспорта</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6" action="ppaction://hlinksldjump"/>
              </a:rPr>
              <a:t>Список документов для замены паспорта</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7" action="ppaction://hlinksldjump"/>
              </a:rPr>
              <a:t>Если ты потерял или у тебя украли паспорт </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8" action="ppaction://hlinksldjump"/>
              </a:rPr>
              <a:t>Почему нужно быстрее обращаться в полицию</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9" action="ppaction://hlinksldjump"/>
              </a:rPr>
              <a:t>Как восстановить паспорт</a:t>
            </a:r>
            <a:endParaRPr lang="ru-RU" sz="2000" b="1" dirty="0" smtClean="0">
              <a:solidFill>
                <a:schemeClr val="tx2">
                  <a:lumMod val="75000"/>
                </a:schemeClr>
              </a:solidFill>
              <a:latin typeface="Cambria" pitchFamily="18" charset="0"/>
            </a:endParaRPr>
          </a:p>
          <a:p>
            <a:pPr marL="585216" indent="-45720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10" action="ppaction://hlinksldjump"/>
              </a:rPr>
              <a:t>Твои права. Конституционные права человек</a:t>
            </a:r>
            <a:r>
              <a:rPr lang="ru-RU" sz="2400" b="1" u="sng" dirty="0" smtClean="0">
                <a:solidFill>
                  <a:schemeClr val="tx2">
                    <a:lumMod val="75000"/>
                  </a:schemeClr>
                </a:solidFill>
                <a:latin typeface="Cambria" pitchFamily="18" charset="0"/>
                <a:hlinkClick r:id="rId10" action="ppaction://hlinksldjump"/>
              </a:rPr>
              <a:t>а</a:t>
            </a:r>
            <a:r>
              <a:rPr lang="ru-RU" sz="2400" b="1" u="sng" dirty="0" smtClean="0">
                <a:solidFill>
                  <a:schemeClr val="tx2">
                    <a:lumMod val="75000"/>
                  </a:schemeClr>
                </a:solidFill>
                <a:latin typeface="Cambria" pitchFamily="18" charset="0"/>
              </a:rPr>
              <a:t>.</a:t>
            </a:r>
          </a:p>
          <a:p>
            <a:pPr marL="585216" indent="-45720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11" action="ppaction://hlinksldjump"/>
              </a:rPr>
              <a:t>Право на образование и дополнительные гарантии  по социальной поддержке.</a:t>
            </a:r>
            <a:endParaRPr lang="ru-RU" sz="2400" b="1" dirty="0" smtClean="0">
              <a:solidFill>
                <a:schemeClr val="tx2">
                  <a:lumMod val="75000"/>
                </a:schemeClr>
              </a:solidFill>
              <a:latin typeface="Cambria" pitchFamily="18" charset="0"/>
            </a:endParaRPr>
          </a:p>
          <a:p>
            <a:pPr marL="585216" indent="-45720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12" action="ppaction://hlinksldjump"/>
              </a:rPr>
              <a:t>Право на труд.</a:t>
            </a:r>
            <a:endParaRPr lang="ru-RU" sz="2400" b="1" dirty="0" smtClean="0">
              <a:solidFill>
                <a:schemeClr val="tx2">
                  <a:lumMod val="75000"/>
                </a:schemeClr>
              </a:solidFill>
              <a:latin typeface="Cambria" pitchFamily="18" charset="0"/>
            </a:endParaRPr>
          </a:p>
          <a:p>
            <a:pPr marL="585216" indent="-457200">
              <a:buClr>
                <a:schemeClr val="tx2">
                  <a:lumMod val="75000"/>
                </a:schemeClr>
              </a:buClr>
              <a:buFont typeface="+mj-lt"/>
              <a:buAutoNum type="arabicPeriod"/>
            </a:pPr>
            <a:r>
              <a:rPr lang="ru-RU" sz="2400" b="1" dirty="0" smtClean="0">
                <a:solidFill>
                  <a:schemeClr val="tx2">
                    <a:lumMod val="75000"/>
                  </a:schemeClr>
                </a:solidFill>
                <a:latin typeface="Cambria" pitchFamily="18" charset="0"/>
                <a:hlinkClick r:id="rId13" action="ppaction://hlinksldjump"/>
              </a:rPr>
              <a:t>Право на жилье.</a:t>
            </a:r>
            <a:endParaRPr lang="ru-RU" sz="2400" b="1" dirty="0" smtClean="0">
              <a:solidFill>
                <a:schemeClr val="tx2">
                  <a:lumMod val="75000"/>
                </a:schemeClr>
              </a:solidFill>
              <a:latin typeface="Cambria" pitchFamily="18" charset="0"/>
            </a:endParaRPr>
          </a:p>
          <a:p>
            <a:pPr marL="402336" lvl="1" indent="0">
              <a:buClr>
                <a:schemeClr val="tx2">
                  <a:lumMod val="75000"/>
                </a:schemeClr>
              </a:buClr>
              <a:buNone/>
            </a:pPr>
            <a:endParaRPr lang="ru-RU" sz="2400" b="1" dirty="0" smtClean="0">
              <a:solidFill>
                <a:schemeClr val="tx2">
                  <a:lumMod val="75000"/>
                </a:schemeClr>
              </a:solidFill>
              <a:latin typeface="Cambria" pitchFamily="18" charset="0"/>
            </a:endParaRPr>
          </a:p>
          <a:p>
            <a:pPr marL="596646" indent="-514350">
              <a:buClr>
                <a:schemeClr val="tx2">
                  <a:lumMod val="75000"/>
                </a:schemeClr>
              </a:buClr>
              <a:buFont typeface="+mj-lt"/>
              <a:buAutoNum type="arabicPeriod"/>
            </a:pPr>
            <a:endParaRPr lang="ru-RU" sz="2800" b="1" dirty="0">
              <a:solidFill>
                <a:schemeClr val="tx2">
                  <a:lumMod val="75000"/>
                </a:schemeClr>
              </a:solidFill>
              <a:latin typeface="Cambria" pitchFamily="18" charset="0"/>
            </a:endParaRPr>
          </a:p>
        </p:txBody>
      </p:sp>
    </p:spTree>
    <p:extLst>
      <p:ext uri="{BB962C8B-B14F-4D97-AF65-F5344CB8AC3E}">
        <p14:creationId xmlns="" xmlns:p14="http://schemas.microsoft.com/office/powerpoint/2010/main" val="162004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plus(in)">
                                      <p:cBhvr>
                                        <p:cTn id="10" dur="2000"/>
                                        <p:tgtEl>
                                          <p:spTgt spid="3">
                                            <p:txEl>
                                              <p:pRg st="0" end="0"/>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plus(in)">
                                      <p:cBhvr>
                                        <p:cTn id="13" dur="2000"/>
                                        <p:tgtEl>
                                          <p:spTgt spid="3">
                                            <p:txEl>
                                              <p:pRg st="1" end="1"/>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plus(in)">
                                      <p:cBhvr>
                                        <p:cTn id="16" dur="2000"/>
                                        <p:tgtEl>
                                          <p:spTgt spid="3">
                                            <p:txEl>
                                              <p:pRg st="2" end="2"/>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plus(in)">
                                      <p:cBhvr>
                                        <p:cTn id="19" dur="2000"/>
                                        <p:tgtEl>
                                          <p:spTgt spid="3">
                                            <p:txEl>
                                              <p:pRg st="3" end="3"/>
                                            </p:txEl>
                                          </p:spTgt>
                                        </p:tgtEl>
                                      </p:cBhvr>
                                    </p:animEffect>
                                  </p:childTnLst>
                                </p:cTn>
                              </p:par>
                              <p:par>
                                <p:cTn id="20" presetID="13"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plus(in)">
                                      <p:cBhvr>
                                        <p:cTn id="22" dur="2000"/>
                                        <p:tgtEl>
                                          <p:spTgt spid="3">
                                            <p:txEl>
                                              <p:pRg st="4" end="4"/>
                                            </p:txEl>
                                          </p:spTgt>
                                        </p:tgtEl>
                                      </p:cBhvr>
                                    </p:animEffect>
                                  </p:childTnLst>
                                </p:cTn>
                              </p:par>
                              <p:par>
                                <p:cTn id="23" presetID="13"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plus(in)">
                                      <p:cBhvr>
                                        <p:cTn id="25" dur="2000"/>
                                        <p:tgtEl>
                                          <p:spTgt spid="3">
                                            <p:txEl>
                                              <p:pRg st="5" end="5"/>
                                            </p:txEl>
                                          </p:spTgt>
                                        </p:tgtEl>
                                      </p:cBhvr>
                                    </p:animEffect>
                                  </p:childTnLst>
                                </p:cTn>
                              </p:par>
                              <p:par>
                                <p:cTn id="26" presetID="13" presetClass="entr" presetSubtype="16"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plus(in)">
                                      <p:cBhvr>
                                        <p:cTn id="28" dur="2000"/>
                                        <p:tgtEl>
                                          <p:spTgt spid="3">
                                            <p:txEl>
                                              <p:pRg st="6" end="6"/>
                                            </p:txEl>
                                          </p:spTgt>
                                        </p:tgtEl>
                                      </p:cBhvr>
                                    </p:animEffect>
                                  </p:childTnLst>
                                </p:cTn>
                              </p:par>
                              <p:par>
                                <p:cTn id="29" presetID="13" presetClass="entr" presetSubtype="16"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plus(in)">
                                      <p:cBhvr>
                                        <p:cTn id="31" dur="2000"/>
                                        <p:tgtEl>
                                          <p:spTgt spid="3">
                                            <p:txEl>
                                              <p:pRg st="7" end="7"/>
                                            </p:txEl>
                                          </p:spTgt>
                                        </p:tgtEl>
                                      </p:cBhvr>
                                    </p:animEffect>
                                  </p:childTnLst>
                                </p:cTn>
                              </p:par>
                              <p:par>
                                <p:cTn id="32" presetID="13" presetClass="entr" presetSubtype="16"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plus(in)">
                                      <p:cBhvr>
                                        <p:cTn id="34" dur="2000"/>
                                        <p:tgtEl>
                                          <p:spTgt spid="3">
                                            <p:txEl>
                                              <p:pRg st="8" end="8"/>
                                            </p:txEl>
                                          </p:spTgt>
                                        </p:tgtEl>
                                      </p:cBhvr>
                                    </p:animEffect>
                                  </p:childTnLst>
                                </p:cTn>
                              </p:par>
                              <p:par>
                                <p:cTn id="35" presetID="13" presetClass="entr" presetSubtype="16"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plus(in)">
                                      <p:cBhvr>
                                        <p:cTn id="37" dur="2000"/>
                                        <p:tgtEl>
                                          <p:spTgt spid="3">
                                            <p:txEl>
                                              <p:pRg st="9" end="9"/>
                                            </p:txEl>
                                          </p:spTgt>
                                        </p:tgtEl>
                                      </p:cBhvr>
                                    </p:animEffect>
                                  </p:childTnLst>
                                </p:cTn>
                              </p:par>
                              <p:par>
                                <p:cTn id="38" presetID="13" presetClass="entr" presetSubtype="16"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plus(in)">
                                      <p:cBhvr>
                                        <p:cTn id="40" dur="2000"/>
                                        <p:tgtEl>
                                          <p:spTgt spid="3">
                                            <p:txEl>
                                              <p:pRg st="10" end="10"/>
                                            </p:txEl>
                                          </p:spTgt>
                                        </p:tgtEl>
                                      </p:cBhvr>
                                    </p:animEffect>
                                  </p:childTnLst>
                                </p:cTn>
                              </p:par>
                              <p:par>
                                <p:cTn id="41" presetID="13" presetClass="entr" presetSubtype="16"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plus(in)">
                                      <p:cBhvr>
                                        <p:cTn id="43"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txBody>
          <a:bodyPr>
            <a:noAutofit/>
          </a:bodyPr>
          <a:lstStyle/>
          <a:p>
            <a:pPr marL="82296" indent="457200" algn="just">
              <a:buNone/>
            </a:pPr>
            <a:r>
              <a:rPr lang="ru-RU" sz="1800" dirty="0">
                <a:latin typeface="Cambria" panose="02040503050406030204" pitchFamily="18" charset="0"/>
              </a:rPr>
              <a:t>Выпускники всех типов образовательных учреждений, приезжающие в эти образовательные учреждения в каникулярное время, выходные и праздничные дни, могут зачисляться на бесплатное питание и проживание на период своего пребывания в данном образовательном </a:t>
            </a:r>
            <a:r>
              <a:rPr lang="ru-RU" sz="1800" dirty="0" smtClean="0">
                <a:latin typeface="Cambria" panose="02040503050406030204" pitchFamily="18" charset="0"/>
              </a:rPr>
              <a:t>учреждении.</a:t>
            </a:r>
          </a:p>
          <a:p>
            <a:pPr marL="82296" indent="457200" algn="just">
              <a:buNone/>
            </a:pPr>
            <a:r>
              <a:rPr lang="ru-RU" sz="1800" dirty="0" smtClean="0">
                <a:latin typeface="Cambria" panose="02040503050406030204" pitchFamily="18" charset="0"/>
              </a:rPr>
              <a:t>Выпускники </a:t>
            </a:r>
            <a:r>
              <a:rPr lang="ru-RU" sz="1800" dirty="0">
                <a:latin typeface="Cambria" panose="02040503050406030204" pitchFamily="18" charset="0"/>
              </a:rPr>
              <a:t>образовательных учреждений, за исключением лиц, продолжающих обучение по очной форме в образовательных учреждениях профессионального образования, обеспечиваются одеждой, обувью, мягким инвентарем, оборудованием и единовременным денежным </a:t>
            </a:r>
            <a:r>
              <a:rPr lang="ru-RU" sz="1800" dirty="0" smtClean="0">
                <a:latin typeface="Cambria" panose="02040503050406030204" pitchFamily="18" charset="0"/>
              </a:rPr>
              <a:t>пособием.</a:t>
            </a:r>
          </a:p>
          <a:p>
            <a:pPr marL="82296" indent="457200" algn="just">
              <a:buNone/>
            </a:pPr>
            <a:r>
              <a:rPr lang="ru-RU" sz="1800" dirty="0" smtClean="0">
                <a:latin typeface="Cambria" panose="02040503050406030204" pitchFamily="18" charset="0"/>
              </a:rPr>
              <a:t>Выпускники </a:t>
            </a:r>
            <a:r>
              <a:rPr lang="ru-RU" sz="1800" dirty="0">
                <a:latin typeface="Cambria" panose="02040503050406030204" pitchFamily="18" charset="0"/>
              </a:rPr>
              <a:t>имеющих государственную аккредитацию образовательных учреждений, обучавшиеся за счет средств федерального бюджета, - дети-сироты и дети, оставшиеся без попечения родителей, лица из числа детей-сирот и детей, оставшихся без попечения родителей, за исключением лиц, продолжающих обучение по очной форме в имеющих государственную аккредитацию образовательных учреждениях профессионального образования, однократно обеспечиваются за счет средств образовательных учреждений, в которых они обучались и (или) содержались, воспитывались, одеждой, обувью, мягким инвентарем и оборудованием, а также единовременным денежным пособием. По желанию выпускника образовательного учреждения ему может быть выдана денежная компенсация в размере, необходимом для приобретения указанных одежды, обуви, мягкого инвентаря и оборудования, или такая компенсация может быть перечислена в качестве вклада на имя выпускника в учреждение Сберегательного банка Российской Федерации</a:t>
            </a:r>
            <a:r>
              <a:rPr lang="ru-RU" sz="1800" dirty="0" smtClean="0">
                <a:latin typeface="Cambria" panose="02040503050406030204" pitchFamily="18" charset="0"/>
              </a:rPr>
              <a:t>.</a:t>
            </a:r>
            <a:endParaRPr lang="ru-RU" sz="1800" dirty="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17165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10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88640"/>
            <a:ext cx="8280920" cy="3024336"/>
          </a:xfrm>
        </p:spPr>
        <p:txBody>
          <a:bodyPr>
            <a:normAutofit fontScale="92500" lnSpcReduction="20000"/>
          </a:bodyPr>
          <a:lstStyle/>
          <a:p>
            <a:pPr marL="82296" indent="0" algn="ctr">
              <a:buNone/>
            </a:pPr>
            <a:r>
              <a:rPr lang="ru-RU" b="1" i="1" dirty="0">
                <a:solidFill>
                  <a:schemeClr val="tx2">
                    <a:lumMod val="75000"/>
                  </a:schemeClr>
                </a:solidFill>
                <a:latin typeface="Cambria" panose="02040503050406030204" pitchFamily="18" charset="0"/>
              </a:rPr>
              <a:t>Указанные гарантии  закреплены в статье 6 Федерального Закона  от 21.12.1996 № 159-ФЗ «О дополнительных гарантиях по социальной поддержке детей-сирот и детей, оставшихся без попечения родителей» и статьях 27-28 Закона Тульской области от 07.10.2009 № 1336-ЗТО            «О защите прав ребенка»</a:t>
            </a:r>
            <a:endParaRPr lang="ru-RU" i="1" dirty="0">
              <a:solidFill>
                <a:schemeClr val="tx2">
                  <a:lumMod val="75000"/>
                </a:schemeClr>
              </a:solidFill>
              <a:latin typeface="Cambria" panose="02040503050406030204" pitchFamily="18" charset="0"/>
            </a:endParaRPr>
          </a:p>
          <a:p>
            <a:pPr marL="82296" indent="0">
              <a:buNone/>
            </a:pPr>
            <a:endParaRPr lang="ru-RU" dirty="0"/>
          </a:p>
        </p:txBody>
      </p:sp>
      <p:pic>
        <p:nvPicPr>
          <p:cNvPr id="5" name="Рисунок 4"/>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99792" y="3429000"/>
            <a:ext cx="4392488" cy="2916932"/>
          </a:xfrm>
          <a:prstGeom prst="rect">
            <a:avLst/>
          </a:prstGeom>
          <a:noFill/>
          <a:ln>
            <a:noFill/>
          </a:ln>
        </p:spPr>
      </p:pic>
      <p:sp>
        <p:nvSpPr>
          <p:cNvPr id="6" name="Стрелка влево 5">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89111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0"/>
            <a:ext cx="7498080" cy="1143000"/>
          </a:xfrm>
        </p:spPr>
        <p:txBody>
          <a:bodyPr>
            <a:normAutofit/>
          </a:bodyPr>
          <a:lstStyle/>
          <a:p>
            <a:pPr algn="ctr"/>
            <a:r>
              <a:rPr lang="ru-RU" sz="4000" b="1" dirty="0">
                <a:effectLst/>
                <a:latin typeface="Cambria" panose="02040503050406030204" pitchFamily="18" charset="0"/>
              </a:rPr>
              <a:t>ПРАВО НА </a:t>
            </a:r>
            <a:r>
              <a:rPr lang="ru-RU" sz="4000" b="1" dirty="0" smtClean="0">
                <a:effectLst/>
                <a:latin typeface="Cambria" panose="02040503050406030204" pitchFamily="18" charset="0"/>
              </a:rPr>
              <a:t>ТРУД</a:t>
            </a:r>
            <a:endParaRPr lang="ru-RU" sz="4000" dirty="0">
              <a:latin typeface="Cambria" panose="02040503050406030204" pitchFamily="18" charset="0"/>
            </a:endParaRPr>
          </a:p>
        </p:txBody>
      </p:sp>
      <p:sp>
        <p:nvSpPr>
          <p:cNvPr id="3" name="Объект 2"/>
          <p:cNvSpPr>
            <a:spLocks noGrp="1"/>
          </p:cNvSpPr>
          <p:nvPr>
            <p:ph idx="1"/>
          </p:nvPr>
        </p:nvSpPr>
        <p:spPr>
          <a:xfrm>
            <a:off x="683568" y="2750825"/>
            <a:ext cx="8352928" cy="4131840"/>
          </a:xfrm>
        </p:spPr>
        <p:txBody>
          <a:bodyPr>
            <a:normAutofit/>
          </a:bodyPr>
          <a:lstStyle/>
          <a:p>
            <a:pPr marL="82296" indent="0" algn="ctr">
              <a:buNone/>
            </a:pPr>
            <a:r>
              <a:rPr lang="ru-RU" sz="2000" b="1" dirty="0">
                <a:effectLst>
                  <a:outerShdw blurRad="38100" dist="38100" dir="2700000" algn="tl">
                    <a:srgbClr val="000000">
                      <a:alpha val="43137"/>
                    </a:srgbClr>
                  </a:outerShdw>
                </a:effectLst>
                <a:latin typeface="Cambria" panose="02040503050406030204" pitchFamily="18" charset="0"/>
              </a:rPr>
              <a:t>У тебя есть право:</a:t>
            </a:r>
          </a:p>
          <a:p>
            <a:pPr lvl="0" algn="just"/>
            <a:r>
              <a:rPr lang="ru-RU" sz="2000" dirty="0">
                <a:latin typeface="Cambria" panose="02040503050406030204" pitchFamily="18" charset="0"/>
              </a:rPr>
              <a:t>Обратиться в службу занятости, которая моет помочь тебе найти работу, дать необходимую консультацию, бесплатно направить на курсы профессиональной подготовки.</a:t>
            </a:r>
          </a:p>
          <a:p>
            <a:pPr lvl="0" algn="just"/>
            <a:r>
              <a:rPr lang="ru-RU" sz="2000" dirty="0">
                <a:latin typeface="Cambria" panose="02040503050406030204" pitchFamily="18" charset="0"/>
              </a:rPr>
              <a:t>Получать пособие по безработице в течение 6 месяцев в размере уровня средней заработной платы, сложившегося области, (если Вы ищущий работу впервые и зарегистрированный в органах государственной службы занятости в статусе безработного).</a:t>
            </a:r>
          </a:p>
          <a:p>
            <a:pPr algn="just"/>
            <a:r>
              <a:rPr lang="ru-RU" sz="2000" dirty="0">
                <a:latin typeface="Cambria" panose="02040503050406030204" pitchFamily="18" charset="0"/>
              </a:rPr>
              <a:t>Органы службы занятости в течение указанного срока осуществляют профессиональную ориентацию, профессиональную подготовку и трудоустройство лиц данной категории</a:t>
            </a:r>
            <a:r>
              <a:rPr lang="ru-RU" sz="2000" dirty="0" smtClean="0">
                <a:latin typeface="Cambria" panose="02040503050406030204" pitchFamily="18" charset="0"/>
              </a:rPr>
              <a:t>.</a:t>
            </a:r>
            <a:endParaRPr lang="ru-RU" sz="2000" dirty="0">
              <a:latin typeface="Cambria" panose="02040503050406030204" pitchFamily="18" charset="0"/>
            </a:endParaRPr>
          </a:p>
        </p:txBody>
      </p:sp>
      <p:pic>
        <p:nvPicPr>
          <p:cNvPr id="4" name="Рисунок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59832" y="908720"/>
            <a:ext cx="3352800" cy="1971675"/>
          </a:xfrm>
          <a:prstGeom prst="rect">
            <a:avLst/>
          </a:prstGeom>
          <a:noFill/>
          <a:ln>
            <a:noFill/>
          </a:ln>
        </p:spPr>
      </p:pic>
      <p:sp>
        <p:nvSpPr>
          <p:cNvPr id="6" name="Стрелка влево 5">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10421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000"/>
                            </p:stCondLst>
                            <p:childTnLst>
                              <p:par>
                                <p:cTn id="13" presetID="31"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par>
                          <p:cTn id="19" fill="hold">
                            <p:stCondLst>
                              <p:cond delay="7000"/>
                            </p:stCondLst>
                            <p:childTnLst>
                              <p:par>
                                <p:cTn id="20" presetID="10"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8352928" cy="6766033"/>
          </a:xfrm>
        </p:spPr>
        <p:txBody>
          <a:bodyPr>
            <a:normAutofit/>
          </a:bodyPr>
          <a:lstStyle/>
          <a:p>
            <a:pPr marL="82296" indent="0" algn="ctr">
              <a:buNone/>
            </a:pPr>
            <a:r>
              <a:rPr lang="ru-RU" sz="2000" b="1" dirty="0">
                <a:effectLst>
                  <a:outerShdw blurRad="38100" dist="38100" dir="2700000" algn="tl">
                    <a:srgbClr val="000000">
                      <a:alpha val="43137"/>
                    </a:srgbClr>
                  </a:outerShdw>
                </a:effectLst>
                <a:latin typeface="Cambria" panose="02040503050406030204" pitchFamily="18" charset="0"/>
              </a:rPr>
              <a:t>У тебя есть право:</a:t>
            </a:r>
          </a:p>
          <a:p>
            <a:pPr lvl="0" algn="just"/>
            <a:r>
              <a:rPr lang="ru-RU" sz="2000" dirty="0" smtClean="0">
                <a:latin typeface="Cambria" panose="02040503050406030204" pitchFamily="18" charset="0"/>
              </a:rPr>
              <a:t>На </a:t>
            </a:r>
            <a:r>
              <a:rPr lang="ru-RU" sz="2000" dirty="0">
                <a:latin typeface="Cambria" panose="02040503050406030204" pitchFamily="18" charset="0"/>
              </a:rPr>
              <a:t>оплачиваемый отпуск. Если в трудовом договоре не прописано особых условий, у тебя есть право на оплачиваемый отпуск в размере 28 дней, а также на отдых в выходные и праздничные дни.</a:t>
            </a:r>
          </a:p>
          <a:p>
            <a:pPr lvl="0" algn="just"/>
            <a:r>
              <a:rPr lang="ru-RU" sz="2000" dirty="0" smtClean="0">
                <a:latin typeface="Cambria" panose="02040503050406030204" pitchFamily="18" charset="0"/>
              </a:rPr>
              <a:t>На </a:t>
            </a:r>
            <a:r>
              <a:rPr lang="ru-RU" sz="2000" dirty="0">
                <a:latin typeface="Cambria" panose="02040503050406030204" pitchFamily="18" charset="0"/>
              </a:rPr>
              <a:t>частичную оплату больничных листов, если ты заболел. Размер компенсации по больничному листу зависит от стажа работы – чем он больше, тем размер выше</a:t>
            </a:r>
            <a:r>
              <a:rPr lang="ru-RU" sz="2000" dirty="0" smtClean="0">
                <a:latin typeface="Cambria" panose="02040503050406030204" pitchFamily="18" charset="0"/>
              </a:rPr>
              <a:t>.</a:t>
            </a:r>
          </a:p>
          <a:p>
            <a:pPr marL="82296" lvl="0" indent="0" algn="just">
              <a:buNone/>
            </a:pPr>
            <a:r>
              <a:rPr lang="ru-RU" sz="2000" dirty="0">
                <a:latin typeface="Cambria" panose="02040503050406030204" pitchFamily="18" charset="0"/>
              </a:rPr>
              <a:t>В соответствии с законодательством работникам - детям-сиротам и детям, оставшимся без попечения родителей, лицам из числа детей-сирот и детей, оставшихся без попечения родителей, высвобождаемым из организаций в связи с их ликвидацией, сокращением численности или штата, работодатели (их правопреемники) обязаны обеспечить за счет собственных средств необходимое профессиональное обучение с последующим их трудоустройством в данной </a:t>
            </a:r>
            <a:r>
              <a:rPr lang="ru-RU" sz="2000" dirty="0" smtClean="0">
                <a:latin typeface="Cambria" panose="02040503050406030204" pitchFamily="18" charset="0"/>
              </a:rPr>
              <a:t>или другой организациях.</a:t>
            </a:r>
          </a:p>
          <a:p>
            <a:pPr marL="82296" lvl="0" indent="0" algn="just">
              <a:buNone/>
            </a:pPr>
            <a:endParaRPr lang="ru-RU" sz="2000" dirty="0" smtClean="0">
              <a:latin typeface="Cambria" panose="02040503050406030204" pitchFamily="18" charset="0"/>
            </a:endParaRPr>
          </a:p>
          <a:p>
            <a:pPr marL="82296" indent="0" algn="ctr">
              <a:buNone/>
            </a:pPr>
            <a:r>
              <a:rPr lang="ru-RU" sz="2000" b="1" dirty="0">
                <a:solidFill>
                  <a:srgbClr val="FF0000"/>
                </a:solidFill>
                <a:latin typeface="Cambria" panose="02040503050406030204" pitchFamily="18" charset="0"/>
              </a:rPr>
              <a:t>Указанные гарантии закреплены в Трудовом кодексе Российской Федерации и статье 9 Федерального Закона  от 21.12.1996 № 159-ФЗ «О дополнительных гарантиях по социальной поддержке детей-сирот и детей, оставшихся без попечения родителей» </a:t>
            </a:r>
            <a:endParaRPr lang="ru-RU" sz="2000" dirty="0">
              <a:solidFill>
                <a:srgbClr val="FF0000"/>
              </a:solidFill>
              <a:latin typeface="Cambria" panose="02040503050406030204" pitchFamily="18" charset="0"/>
            </a:endParaRPr>
          </a:p>
          <a:p>
            <a:pPr marL="82296" lvl="0" indent="0" algn="just">
              <a:buNone/>
            </a:pPr>
            <a:endParaRPr lang="ru-RU" sz="2000" dirty="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3747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25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25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25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25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25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25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25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25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250"/>
                                        <p:tgtEl>
                                          <p:spTgt spid="3">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25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25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250"/>
                                        <p:tgtEl>
                                          <p:spTgt spid="3">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25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8" dur="125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3063"/>
            <a:ext cx="7498080" cy="1143000"/>
          </a:xfrm>
        </p:spPr>
        <p:txBody>
          <a:bodyPr/>
          <a:lstStyle/>
          <a:p>
            <a:pPr algn="ctr"/>
            <a:r>
              <a:rPr lang="ru-RU" b="1" dirty="0" smtClean="0">
                <a:latin typeface="Cambria" panose="02040503050406030204" pitchFamily="18" charset="0"/>
              </a:rPr>
              <a:t>Право на жилье </a:t>
            </a:r>
            <a:endParaRPr lang="ru-RU" b="1" dirty="0">
              <a:latin typeface="Cambria" panose="02040503050406030204" pitchFamily="18" charset="0"/>
            </a:endParaRPr>
          </a:p>
        </p:txBody>
      </p:sp>
      <p:sp>
        <p:nvSpPr>
          <p:cNvPr id="3" name="Объект 2"/>
          <p:cNvSpPr>
            <a:spLocks noGrp="1"/>
          </p:cNvSpPr>
          <p:nvPr>
            <p:ph idx="1"/>
          </p:nvPr>
        </p:nvSpPr>
        <p:spPr>
          <a:xfrm>
            <a:off x="467544" y="980728"/>
            <a:ext cx="8676456" cy="2880320"/>
          </a:xfrm>
        </p:spPr>
        <p:txBody>
          <a:bodyPr>
            <a:normAutofit fontScale="85000" lnSpcReduction="10000"/>
          </a:bodyPr>
          <a:lstStyle/>
          <a:p>
            <a:pPr marL="82296" indent="0" algn="ctr">
              <a:buNone/>
            </a:pPr>
            <a:r>
              <a:rPr lang="ru-RU" sz="2800" b="1" dirty="0">
                <a:solidFill>
                  <a:srgbClr val="FF0000"/>
                </a:solidFill>
                <a:latin typeface="Cambria" panose="02040503050406030204" pitchFamily="18" charset="0"/>
              </a:rPr>
              <a:t>ПОМНИ!</a:t>
            </a:r>
            <a:endParaRPr lang="ru-RU" sz="2800" dirty="0">
              <a:solidFill>
                <a:srgbClr val="FF0000"/>
              </a:solidFill>
              <a:latin typeface="Cambria" panose="02040503050406030204" pitchFamily="18" charset="0"/>
            </a:endParaRPr>
          </a:p>
          <a:p>
            <a:pPr marL="82296" indent="0" algn="ctr">
              <a:buNone/>
            </a:pPr>
            <a:r>
              <a:rPr lang="ru-RU" sz="2800" dirty="0">
                <a:latin typeface="Cambria" panose="02040503050406030204" pitchFamily="18" charset="0"/>
              </a:rPr>
              <a:t>Если ты не являешь нанимателем жилого помещения по договору социального найма либо собственником жилого помещения, а также если проживание в ранее занимаемых жилых помещениях  в соответствии с требованиями законодательства признается невозможным </a:t>
            </a:r>
            <a:r>
              <a:rPr lang="ru-RU" sz="2800" b="1" dirty="0">
                <a:latin typeface="Cambria" panose="02040503050406030204" pitchFamily="18" charset="0"/>
              </a:rPr>
              <a:t>ты имеешь право на однократное представление благоустроенного жилого помещения</a:t>
            </a:r>
            <a:r>
              <a:rPr lang="ru-RU" sz="2800" b="1" dirty="0" smtClean="0">
                <a:latin typeface="Cambria" panose="02040503050406030204" pitchFamily="18" charset="0"/>
              </a:rPr>
              <a:t>.</a:t>
            </a:r>
            <a:endParaRPr lang="ru-RU" sz="2800" dirty="0">
              <a:latin typeface="Cambria" panose="02040503050406030204" pitchFamily="18" charset="0"/>
            </a:endParaRPr>
          </a:p>
        </p:txBody>
      </p:sp>
      <p:pic>
        <p:nvPicPr>
          <p:cNvPr id="4" name="Рисунок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31840" y="3861049"/>
            <a:ext cx="3397920" cy="2514034"/>
          </a:xfrm>
          <a:prstGeom prst="rect">
            <a:avLst/>
          </a:prstGeom>
          <a:noFill/>
          <a:ln>
            <a:noFill/>
          </a:ln>
        </p:spPr>
      </p:pic>
      <p:sp>
        <p:nvSpPr>
          <p:cNvPr id="6" name="Стрелка влево 5">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1930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16" presetClass="entr" presetSubtype="21"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arn(inVertical)">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8280920" cy="6552728"/>
          </a:xfrm>
        </p:spPr>
        <p:txBody>
          <a:bodyPr>
            <a:normAutofit/>
          </a:bodyPr>
          <a:lstStyle/>
          <a:p>
            <a:pPr marL="82296" indent="457200" algn="just">
              <a:buNone/>
            </a:pPr>
            <a:r>
              <a:rPr lang="ru-RU" sz="2400" dirty="0">
                <a:latin typeface="Cambria" panose="02040503050406030204" pitchFamily="18" charset="0"/>
              </a:rPr>
              <a:t>Проживание детей-сирот и детей, оставшихся без попечения родителей, лиц из их числа в ранее занимаемых жилых помещениях, нанимателями или членами семей нанимателей по договорам социального найма либо собственниками которых они являются, признается невозможным, если это противоречит интересам указанных лиц в связи с наличием одного из следующих обстоятельств</a:t>
            </a:r>
            <a:r>
              <a:rPr lang="ru-RU" sz="2400" dirty="0" smtClean="0">
                <a:latin typeface="Cambria" panose="02040503050406030204" pitchFamily="18" charset="0"/>
              </a:rPr>
              <a:t>:</a:t>
            </a:r>
          </a:p>
          <a:p>
            <a:pPr marL="82296" indent="457200" algn="just">
              <a:buNone/>
            </a:pPr>
            <a:r>
              <a:rPr lang="ru-RU" sz="2400" dirty="0" smtClean="0">
                <a:latin typeface="Cambria" panose="02040503050406030204" pitchFamily="18" charset="0"/>
              </a:rPr>
              <a:t>1) проживание </a:t>
            </a:r>
            <a:r>
              <a:rPr lang="ru-RU" sz="2400" dirty="0">
                <a:latin typeface="Cambria" panose="02040503050406030204" pitchFamily="18" charset="0"/>
              </a:rPr>
              <a:t>на любом законном основании в таких жилых помещениях лиц</a:t>
            </a:r>
            <a:r>
              <a:rPr lang="ru-RU" sz="2400" dirty="0" smtClean="0">
                <a:latin typeface="Cambria" panose="02040503050406030204" pitchFamily="18" charset="0"/>
              </a:rPr>
              <a:t>:</a:t>
            </a:r>
            <a:endParaRPr lang="ru-RU" sz="2400" dirty="0">
              <a:latin typeface="Cambria" panose="02040503050406030204" pitchFamily="18" charset="0"/>
            </a:endParaRPr>
          </a:p>
          <a:p>
            <a:pPr marL="82296" indent="457200" algn="just">
              <a:buNone/>
            </a:pPr>
            <a:r>
              <a:rPr lang="ru-RU" sz="2400" dirty="0">
                <a:latin typeface="Cambria" panose="02040503050406030204" pitchFamily="18" charset="0"/>
              </a:rPr>
              <a:t>•	</a:t>
            </a:r>
            <a:r>
              <a:rPr lang="ru-RU" sz="2200" dirty="0">
                <a:latin typeface="Cambria" panose="02040503050406030204" pitchFamily="18" charset="0"/>
              </a:rPr>
              <a:t>лишенных родительских прав в отношении этих детей-сирот и детей, оставшихся без попечения родителей, лиц из числа детей-сирот и детей, оставшихся без попечения родителей (при наличии вступившего в законную силу решения суда об отказе в принудительном обмене жилого помещения в соответствии с частью 3 статьи 72 Жилищного кодекса Российской Федерации);</a:t>
            </a:r>
            <a:endParaRPr lang="ru-RU" sz="2200" dirty="0" smtClean="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23321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8280920" cy="6741368"/>
          </a:xfrm>
        </p:spPr>
        <p:txBody>
          <a:bodyPr>
            <a:normAutofit fontScale="92500"/>
          </a:bodyPr>
          <a:lstStyle/>
          <a:p>
            <a:pPr marL="82296" indent="457200" algn="just">
              <a:buNone/>
            </a:pPr>
            <a:r>
              <a:rPr lang="ru-RU" sz="2400" dirty="0">
                <a:latin typeface="Cambria" panose="02040503050406030204" pitchFamily="18" charset="0"/>
              </a:rPr>
              <a:t>•	страдающих тяжелой формой хронических заболеваний в соответствии с указанным в пункте 4 части 1 статьи 51 Жилищного кодекса Российской Федерации перечнем, при которой совместное проживание с ними в одном жилом помещении невозможно;</a:t>
            </a:r>
          </a:p>
          <a:p>
            <a:pPr marL="82296" indent="457200" algn="just">
              <a:buNone/>
            </a:pPr>
            <a:r>
              <a:rPr lang="ru-RU" sz="2400" dirty="0">
                <a:latin typeface="Cambria" panose="02040503050406030204" pitchFamily="18" charset="0"/>
              </a:rPr>
              <a:t>•	 страдающих заболеваниями хроническим алкоголизмом, наркоманией, состоящих на учете в соответствующих учреждениях здравоохранения (при наличии вступившего в законную силу решения суда об отказе в их выселении либо в принудительном обмене жилого помещения по основаниям, предусмотренным федеральным законодательством);</a:t>
            </a:r>
          </a:p>
          <a:p>
            <a:pPr marL="82296" indent="457200" algn="just">
              <a:buNone/>
            </a:pPr>
            <a:r>
              <a:rPr lang="ru-RU" sz="2400" dirty="0">
                <a:latin typeface="Cambria" panose="02040503050406030204" pitchFamily="18" charset="0"/>
              </a:rPr>
              <a:t>•	не являющихся членами семей детей-сирот и детей, оставшихся без попечения родителей, лиц из числа детей-сирот и детей, оставшихся без попечения родителей (при наличии вступившего в законную силу решения суда об отказе в их выселении либо в принудительном обмене жилого помещения по основаниям, предусмотренным федеральным законодательством);</a:t>
            </a: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85796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8280920" cy="6734390"/>
          </a:xfrm>
        </p:spPr>
        <p:txBody>
          <a:bodyPr>
            <a:normAutofit/>
          </a:bodyPr>
          <a:lstStyle/>
          <a:p>
            <a:pPr marL="82296" indent="457200" algn="just">
              <a:buNone/>
            </a:pPr>
            <a:r>
              <a:rPr lang="ru-RU" sz="2400" dirty="0">
                <a:latin typeface="Cambria" panose="02040503050406030204" pitchFamily="18" charset="0"/>
              </a:rPr>
              <a:t>2) наличие у тебя, тяжелых форм хронических заболеваний, указанных в предусмотренном пунктом 4 части 1 статьи 51 Жилищного кодекса Российской Федерации перечне, при которых совместное проживание с тобой в одном жилом помещении невозможно;</a:t>
            </a:r>
          </a:p>
          <a:p>
            <a:pPr marL="82296" indent="457200" algn="just">
              <a:buNone/>
            </a:pPr>
            <a:r>
              <a:rPr lang="ru-RU" sz="2400" dirty="0">
                <a:latin typeface="Cambria" panose="02040503050406030204" pitchFamily="18" charset="0"/>
              </a:rPr>
              <a:t>3) жилые помещения непригодны для постоянного проживания или не отвечают установленным для жилых помещений санитарным и техническим правилам и нормам;</a:t>
            </a:r>
          </a:p>
          <a:p>
            <a:pPr marL="82296" indent="457200" algn="just">
              <a:buNone/>
            </a:pPr>
            <a:r>
              <a:rPr lang="ru-RU" sz="2400" dirty="0">
                <a:latin typeface="Cambria" panose="02040503050406030204" pitchFamily="18" charset="0"/>
              </a:rPr>
              <a:t>4) общая площадь жилого помещения, приходящаяся на одно лицо, проживающее в данном жилом помещении, менее учетной нормы площади жилого помещения, в том числе, если такое уменьшение произойдет в результате Вашего вселения в данное жилое помещение;</a:t>
            </a:r>
          </a:p>
          <a:p>
            <a:pPr marL="82296" indent="457200" algn="just">
              <a:buNone/>
            </a:pPr>
            <a:r>
              <a:rPr lang="ru-RU" sz="2400" dirty="0">
                <a:latin typeface="Cambria" panose="02040503050406030204" pitchFamily="18" charset="0"/>
              </a:rPr>
              <a:t>5) иное установленное законодательством субъекта Российской Федерации обстоятельство.</a:t>
            </a:r>
          </a:p>
        </p:txBody>
      </p:sp>
      <p:sp>
        <p:nvSpPr>
          <p:cNvPr id="6" name="Стрелка влево 5">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85796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10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10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10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712968" cy="6552728"/>
          </a:xfrm>
        </p:spPr>
        <p:txBody>
          <a:bodyPr>
            <a:normAutofit/>
          </a:bodyPr>
          <a:lstStyle/>
          <a:p>
            <a:pPr marL="82296" indent="0" algn="ctr">
              <a:buNone/>
            </a:pPr>
            <a:r>
              <a:rPr lang="ru-RU" sz="2400" b="1" dirty="0">
                <a:latin typeface="Cambria" panose="02040503050406030204" pitchFamily="18" charset="0"/>
              </a:rPr>
              <a:t>Для уточнения перечня документов и включения тебя в список  граждан, нуждающихся в обеспечении жилыми помещениями ты должен обратиться  в органы опеки и попечительства. </a:t>
            </a:r>
            <a:endParaRPr lang="ru-RU" sz="2400" dirty="0">
              <a:latin typeface="Cambria" panose="02040503050406030204" pitchFamily="18" charset="0"/>
            </a:endParaRPr>
          </a:p>
          <a:p>
            <a:pPr marL="82296" indent="0">
              <a:buNone/>
            </a:pPr>
            <a:endParaRPr lang="ru-RU" sz="2400" dirty="0" smtClean="0"/>
          </a:p>
          <a:p>
            <a:pPr marL="82296" indent="0">
              <a:buNone/>
            </a:pPr>
            <a:endParaRPr lang="ru-RU" sz="2400" dirty="0"/>
          </a:p>
          <a:p>
            <a:pPr marL="82296" indent="0">
              <a:buNone/>
            </a:pPr>
            <a:endParaRPr lang="ru-RU" sz="2400" dirty="0" smtClean="0"/>
          </a:p>
          <a:p>
            <a:pPr marL="82296" indent="0">
              <a:buNone/>
            </a:pPr>
            <a:endParaRPr lang="ru-RU" sz="2400" dirty="0"/>
          </a:p>
          <a:p>
            <a:pPr marL="82296" indent="0">
              <a:buNone/>
            </a:pPr>
            <a:endParaRPr lang="ru-RU" sz="2400" dirty="0" smtClean="0"/>
          </a:p>
          <a:p>
            <a:pPr marL="82296" indent="0">
              <a:buNone/>
            </a:pPr>
            <a:endParaRPr lang="ru-RU" sz="2400" dirty="0" smtClean="0"/>
          </a:p>
          <a:p>
            <a:pPr marL="82296" indent="0" algn="ctr">
              <a:buNone/>
            </a:pPr>
            <a:r>
              <a:rPr lang="ru-RU" sz="2400" b="1" dirty="0">
                <a:latin typeface="Cambria" panose="02040503050406030204" pitchFamily="18" charset="0"/>
              </a:rPr>
              <a:t>Если ты состоишь в списке детей-сирот и детей, оставшихся без попечения родителей, лиц из их числа, которые подлежат обеспечению жилыми помещениями, ты имеешь право на получение  ежемесячной денежной компенсации за наем жилого помещения (за исключением оплаты стоимости коммунальных услуг).</a:t>
            </a:r>
          </a:p>
        </p:txBody>
      </p:sp>
      <p:pic>
        <p:nvPicPr>
          <p:cNvPr id="4" name="Рисунок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87824" y="1844824"/>
            <a:ext cx="3246031" cy="2210544"/>
          </a:xfrm>
          <a:prstGeom prst="rect">
            <a:avLst/>
          </a:prstGeom>
          <a:noFill/>
          <a:ln>
            <a:noFill/>
          </a:ln>
        </p:spPr>
      </p:pic>
      <p:sp>
        <p:nvSpPr>
          <p:cNvPr id="6" name="Стрелка влево 5">
            <a:hlinkClick r:id="rId3" action="ppaction://hlinksldjump" tooltip="Содержание стр.1"/>
          </p:cNvPr>
          <p:cNvSpPr/>
          <p:nvPr/>
        </p:nvSpPr>
        <p:spPr>
          <a:xfrm>
            <a:off x="272067" y="6507342"/>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68432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5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500"/>
                            </p:stCondLst>
                            <p:childTnLst>
                              <p:par>
                                <p:cTn id="12" presetID="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26" presetClass="entr" presetSubtype="0" fill="hold"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507">
                                          <p:stCondLst>
                                            <p:cond delay="0"/>
                                          </p:stCondLst>
                                        </p:cTn>
                                        <p:tgtEl>
                                          <p:spTgt spid="3">
                                            <p:txEl>
                                              <p:pRg st="7" end="7"/>
                                            </p:txEl>
                                          </p:spTgt>
                                        </p:tgtEl>
                                      </p:cBhvr>
                                    </p:animEffect>
                                    <p:anim calcmode="lin" valueType="num">
                                      <p:cBhvr>
                                        <p:cTn id="20" dur="1594"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21" dur="581"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22" dur="581" tmFilter="0, 0; 0.125,0.2665; 0.25,0.4; 0.375,0.465; 0.5,0.5;  0.625,0.535; 0.75,0.6; 0.875,0.7335; 1,1">
                                          <p:stCondLst>
                                            <p:cond delay="581"/>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23" dur="290" tmFilter="0, 0; 0.125,0.2665; 0.25,0.4; 0.375,0.465; 0.5,0.5;  0.625,0.535; 0.75,0.6; 0.875,0.7335; 1,1">
                                          <p:stCondLst>
                                            <p:cond delay="1159"/>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24" dur="144" tmFilter="0, 0; 0.125,0.2665; 0.25,0.4; 0.375,0.465; 0.5,0.5;  0.625,0.535; 0.75,0.6; 0.875,0.7335; 1,1">
                                          <p:stCondLst>
                                            <p:cond delay="1449"/>
                                          </p:stCondLst>
                                        </p:cTn>
                                        <p:tgtEl>
                                          <p:spTgt spid="3">
                                            <p:txEl>
                                              <p:pRg st="7" end="7"/>
                                            </p:txEl>
                                          </p:spTgt>
                                        </p:tgtEl>
                                        <p:attrNameLst>
                                          <p:attrName>ppt_y</p:attrName>
                                        </p:attrNameLst>
                                      </p:cBhvr>
                                      <p:tavLst>
                                        <p:tav tm="0" fmla="#ppt_y-sin(pi*$)/81">
                                          <p:val>
                                            <p:fltVal val="0"/>
                                          </p:val>
                                        </p:tav>
                                        <p:tav tm="100000">
                                          <p:val>
                                            <p:fltVal val="1"/>
                                          </p:val>
                                        </p:tav>
                                      </p:tavLst>
                                    </p:anim>
                                    <p:animScale>
                                      <p:cBhvr>
                                        <p:cTn id="25" dur="23">
                                          <p:stCondLst>
                                            <p:cond delay="569"/>
                                          </p:stCondLst>
                                        </p:cTn>
                                        <p:tgtEl>
                                          <p:spTgt spid="3">
                                            <p:txEl>
                                              <p:pRg st="7" end="7"/>
                                            </p:txEl>
                                          </p:spTgt>
                                        </p:tgtEl>
                                      </p:cBhvr>
                                      <p:to x="100000" y="60000"/>
                                    </p:animScale>
                                    <p:animScale>
                                      <p:cBhvr>
                                        <p:cTn id="26" dur="145" decel="50000">
                                          <p:stCondLst>
                                            <p:cond delay="592"/>
                                          </p:stCondLst>
                                        </p:cTn>
                                        <p:tgtEl>
                                          <p:spTgt spid="3">
                                            <p:txEl>
                                              <p:pRg st="7" end="7"/>
                                            </p:txEl>
                                          </p:spTgt>
                                        </p:tgtEl>
                                      </p:cBhvr>
                                      <p:to x="100000" y="100000"/>
                                    </p:animScale>
                                    <p:animScale>
                                      <p:cBhvr>
                                        <p:cTn id="27" dur="23">
                                          <p:stCondLst>
                                            <p:cond delay="1148"/>
                                          </p:stCondLst>
                                        </p:cTn>
                                        <p:tgtEl>
                                          <p:spTgt spid="3">
                                            <p:txEl>
                                              <p:pRg st="7" end="7"/>
                                            </p:txEl>
                                          </p:spTgt>
                                        </p:tgtEl>
                                      </p:cBhvr>
                                      <p:to x="100000" y="80000"/>
                                    </p:animScale>
                                    <p:animScale>
                                      <p:cBhvr>
                                        <p:cTn id="28" dur="145" decel="50000">
                                          <p:stCondLst>
                                            <p:cond delay="1171"/>
                                          </p:stCondLst>
                                        </p:cTn>
                                        <p:tgtEl>
                                          <p:spTgt spid="3">
                                            <p:txEl>
                                              <p:pRg st="7" end="7"/>
                                            </p:txEl>
                                          </p:spTgt>
                                        </p:tgtEl>
                                      </p:cBhvr>
                                      <p:to x="100000" y="100000"/>
                                    </p:animScale>
                                    <p:animScale>
                                      <p:cBhvr>
                                        <p:cTn id="29" dur="23">
                                          <p:stCondLst>
                                            <p:cond delay="1437"/>
                                          </p:stCondLst>
                                        </p:cTn>
                                        <p:tgtEl>
                                          <p:spTgt spid="3">
                                            <p:txEl>
                                              <p:pRg st="7" end="7"/>
                                            </p:txEl>
                                          </p:spTgt>
                                        </p:tgtEl>
                                      </p:cBhvr>
                                      <p:to x="100000" y="90000"/>
                                    </p:animScale>
                                    <p:animScale>
                                      <p:cBhvr>
                                        <p:cTn id="30" dur="145" decel="50000">
                                          <p:stCondLst>
                                            <p:cond delay="1459"/>
                                          </p:stCondLst>
                                        </p:cTn>
                                        <p:tgtEl>
                                          <p:spTgt spid="3">
                                            <p:txEl>
                                              <p:pRg st="7" end="7"/>
                                            </p:txEl>
                                          </p:spTgt>
                                        </p:tgtEl>
                                      </p:cBhvr>
                                      <p:to x="100000" y="100000"/>
                                    </p:animScale>
                                    <p:animScale>
                                      <p:cBhvr>
                                        <p:cTn id="31" dur="23">
                                          <p:stCondLst>
                                            <p:cond delay="1582"/>
                                          </p:stCondLst>
                                        </p:cTn>
                                        <p:tgtEl>
                                          <p:spTgt spid="3">
                                            <p:txEl>
                                              <p:pRg st="7" end="7"/>
                                            </p:txEl>
                                          </p:spTgt>
                                        </p:tgtEl>
                                      </p:cBhvr>
                                      <p:to x="100000" y="95000"/>
                                    </p:animScale>
                                    <p:animScale>
                                      <p:cBhvr>
                                        <p:cTn id="32" dur="145" decel="50000">
                                          <p:stCondLst>
                                            <p:cond delay="1605"/>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88640"/>
            <a:ext cx="8352928" cy="6480720"/>
          </a:xfrm>
        </p:spPr>
        <p:txBody>
          <a:bodyPr>
            <a:normAutofit fontScale="92500"/>
          </a:bodyPr>
          <a:lstStyle/>
          <a:p>
            <a:pPr marL="82296" indent="457200" algn="just">
              <a:buNone/>
            </a:pPr>
            <a:r>
              <a:rPr lang="ru-RU" sz="2800" dirty="0">
                <a:latin typeface="Cambria" panose="02040503050406030204" pitchFamily="18" charset="0"/>
              </a:rPr>
              <a:t>Ежемесячная денежная компенсация выплачивается за наем одного жилого помещения, находящегося на территории Тульской области, на основании письменного заявления, поданного по месту жительства заявителя в государственное учреждение Тульской области, осуществляющее функции в сфере социальной защиты населения.</a:t>
            </a:r>
          </a:p>
          <a:p>
            <a:pPr marL="82296" indent="0" algn="just">
              <a:buNone/>
            </a:pPr>
            <a:endParaRPr lang="ru-RU" sz="2800" b="1" dirty="0" smtClean="0">
              <a:latin typeface="Cambria" panose="02040503050406030204" pitchFamily="18" charset="0"/>
            </a:endParaRPr>
          </a:p>
          <a:p>
            <a:pPr marL="82296" indent="0" algn="just">
              <a:buNone/>
            </a:pPr>
            <a:r>
              <a:rPr lang="ru-RU" sz="2800" b="1" dirty="0" smtClean="0">
                <a:latin typeface="Cambria" panose="02040503050406030204" pitchFamily="18" charset="0"/>
              </a:rPr>
              <a:t>Для </a:t>
            </a:r>
            <a:r>
              <a:rPr lang="ru-RU" sz="2800" b="1" dirty="0">
                <a:latin typeface="Cambria" panose="02040503050406030204" pitchFamily="18" charset="0"/>
              </a:rPr>
              <a:t>информации</a:t>
            </a:r>
            <a:r>
              <a:rPr lang="ru-RU" sz="2800" dirty="0">
                <a:latin typeface="Cambria" panose="02040503050406030204" pitchFamily="18" charset="0"/>
              </a:rPr>
              <a:t>: </a:t>
            </a:r>
            <a:r>
              <a:rPr lang="ru-RU" sz="2800" i="1" dirty="0">
                <a:latin typeface="Cambria" panose="02040503050406030204" pitchFamily="18" charset="0"/>
              </a:rPr>
              <a:t>Тебе может быть предоставлена возможность временного проживания  в социальных гостиницах, функционирующих на базе государственных образовательных учреждений Тульской области. Для реализации данной гарантии ты должен обратиться в министерство труда и социальной защиты населения Тульской области.</a:t>
            </a:r>
            <a:endParaRPr lang="ru-RU" sz="2800" dirty="0">
              <a:latin typeface="Cambria" panose="02040503050406030204" pitchFamily="18" charset="0"/>
            </a:endParaRPr>
          </a:p>
          <a:p>
            <a:pPr marL="82296" indent="0">
              <a:buNone/>
            </a:pPr>
            <a:endParaRPr lang="ru-RU" dirty="0"/>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0275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5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0"/>
            <a:ext cx="7498080" cy="864096"/>
          </a:xfrm>
        </p:spPr>
        <p:txBody>
          <a:bodyPr>
            <a:normAutofit/>
          </a:bodyPr>
          <a:lstStyle/>
          <a:p>
            <a:pPr algn="ctr"/>
            <a:r>
              <a:rPr lang="ru-RU" b="1" dirty="0" smtClean="0">
                <a:latin typeface="Cambria" pitchFamily="18" charset="0"/>
              </a:rPr>
              <a:t>Содержание </a:t>
            </a:r>
            <a:r>
              <a:rPr lang="ru-RU" sz="1400" b="1" dirty="0">
                <a:latin typeface="Cambria" pitchFamily="18" charset="0"/>
              </a:rPr>
              <a:t>2</a:t>
            </a:r>
            <a:r>
              <a:rPr lang="ru-RU" sz="1400" b="1" dirty="0" smtClean="0">
                <a:latin typeface="Cambria" pitchFamily="18" charset="0"/>
              </a:rPr>
              <a:t>/2</a:t>
            </a:r>
            <a:endParaRPr lang="ru-RU" sz="1400" b="1" dirty="0">
              <a:latin typeface="Cambria" pitchFamily="18" charset="0"/>
            </a:endParaRPr>
          </a:p>
        </p:txBody>
      </p:sp>
      <p:sp>
        <p:nvSpPr>
          <p:cNvPr id="3" name="Объект 2"/>
          <p:cNvSpPr>
            <a:spLocks noGrp="1"/>
          </p:cNvSpPr>
          <p:nvPr>
            <p:ph idx="1"/>
          </p:nvPr>
        </p:nvSpPr>
        <p:spPr>
          <a:xfrm>
            <a:off x="323528" y="836712"/>
            <a:ext cx="8610160" cy="5832648"/>
          </a:xfrm>
          <a:noFill/>
          <a:ln>
            <a:noFill/>
          </a:ln>
        </p:spPr>
        <p:txBody>
          <a:bodyPr>
            <a:normAutofit/>
          </a:bodyPr>
          <a:lstStyle/>
          <a:p>
            <a:pPr marL="596646" indent="-514350">
              <a:buClr>
                <a:schemeClr val="tx2">
                  <a:lumMod val="75000"/>
                </a:schemeClr>
              </a:buClr>
              <a:buFont typeface="+mj-lt"/>
              <a:buAutoNum type="arabicPeriod" startAt="8"/>
            </a:pPr>
            <a:r>
              <a:rPr lang="ru-RU" sz="2400" b="1" dirty="0" smtClean="0">
                <a:solidFill>
                  <a:schemeClr val="tx2">
                    <a:lumMod val="75000"/>
                  </a:schemeClr>
                </a:solidFill>
                <a:latin typeface="Cambria" pitchFamily="18" charset="0"/>
                <a:hlinkClick r:id="rId2" action="ppaction://hlinksldjump"/>
              </a:rPr>
              <a:t>Если у тебя своя квартира.</a:t>
            </a:r>
            <a:endParaRPr lang="ru-RU" sz="24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3" action="ppaction://hlinksldjump"/>
              </a:rPr>
              <a:t>Основные документы на квартиру</a:t>
            </a:r>
            <a:endParaRPr lang="ru-RU" sz="2000" b="1" dirty="0" smtClean="0">
              <a:solidFill>
                <a:schemeClr val="tx2">
                  <a:lumMod val="75000"/>
                </a:schemeClr>
              </a:solidFill>
              <a:latin typeface="Cambria" pitchFamily="18" charset="0"/>
            </a:endParaRPr>
          </a:p>
          <a:p>
            <a:pPr marL="585216" indent="-457200">
              <a:buClr>
                <a:schemeClr val="tx2">
                  <a:lumMod val="75000"/>
                </a:schemeClr>
              </a:buClr>
              <a:buFont typeface="+mj-lt"/>
              <a:buAutoNum type="arabicPeriod" startAt="8"/>
            </a:pPr>
            <a:r>
              <a:rPr lang="ru-RU" sz="2400" b="1" dirty="0" smtClean="0">
                <a:solidFill>
                  <a:schemeClr val="tx2">
                    <a:lumMod val="75000"/>
                  </a:schemeClr>
                </a:solidFill>
                <a:latin typeface="Cambria" pitchFamily="18" charset="0"/>
                <a:hlinkClick r:id="rId4" action="ppaction://hlinksldjump"/>
              </a:rPr>
              <a:t>Как и где платить за квартиру.</a:t>
            </a:r>
            <a:endParaRPr lang="ru-RU" sz="24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5" action="ppaction://hlinksldjump"/>
              </a:rPr>
              <a:t>Единая квитанция по оплате коммунальных платежей</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6" action="ppaction://hlinksldjump"/>
              </a:rPr>
              <a:t>Как сэкономить на оплате жилищно-коммунальных услуг</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7" action="ppaction://hlinksldjump"/>
              </a:rPr>
              <a:t>Как оплатить электроэнергию </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8" action="ppaction://hlinksldjump"/>
              </a:rPr>
              <a:t>Как правильно заполнить квитанцию оплаты за электроэнергию</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9" action="ppaction://hlinksldjump"/>
              </a:rPr>
              <a:t>Как оплатить квитанцию за газ, за телефон</a:t>
            </a:r>
            <a:endParaRPr lang="ru-RU" sz="2000" b="1" dirty="0" smtClean="0">
              <a:solidFill>
                <a:schemeClr val="tx2">
                  <a:lumMod val="75000"/>
                </a:schemeClr>
              </a:solidFill>
              <a:latin typeface="Cambria" pitchFamily="18" charset="0"/>
            </a:endParaRPr>
          </a:p>
          <a:p>
            <a:pPr lvl="1">
              <a:buClr>
                <a:schemeClr val="tx2">
                  <a:lumMod val="75000"/>
                </a:schemeClr>
              </a:buClr>
              <a:buFont typeface="Wingdings" panose="05000000000000000000" pitchFamily="2" charset="2"/>
              <a:buChar char="ü"/>
            </a:pPr>
            <a:r>
              <a:rPr lang="ru-RU" sz="2000" b="1" dirty="0" smtClean="0">
                <a:solidFill>
                  <a:schemeClr val="tx2">
                    <a:lumMod val="75000"/>
                  </a:schemeClr>
                </a:solidFill>
                <a:latin typeface="Cambria" pitchFamily="18" charset="0"/>
                <a:hlinkClick r:id="rId10" action="ppaction://hlinksldjump"/>
              </a:rPr>
              <a:t>Правила заполнения квитанции </a:t>
            </a:r>
            <a:endParaRPr lang="ru-RU" sz="2000" b="1" dirty="0" smtClean="0">
              <a:solidFill>
                <a:schemeClr val="tx2">
                  <a:lumMod val="75000"/>
                </a:schemeClr>
              </a:solidFill>
              <a:latin typeface="Cambria" pitchFamily="18" charset="0"/>
            </a:endParaRPr>
          </a:p>
          <a:p>
            <a:pPr marL="585216" indent="-457200">
              <a:buClr>
                <a:schemeClr val="tx2">
                  <a:lumMod val="75000"/>
                </a:schemeClr>
              </a:buClr>
              <a:buFont typeface="+mj-lt"/>
              <a:buAutoNum type="arabicPeriod" startAt="8"/>
            </a:pPr>
            <a:r>
              <a:rPr lang="ru-RU" sz="2400" b="1" dirty="0" smtClean="0">
                <a:solidFill>
                  <a:schemeClr val="tx2">
                    <a:lumMod val="75000"/>
                  </a:schemeClr>
                </a:solidFill>
                <a:latin typeface="Cambria" pitchFamily="18" charset="0"/>
                <a:hlinkClick r:id="rId11" action="ppaction://hlinksldjump"/>
              </a:rPr>
              <a:t>Правила безопасности дома.</a:t>
            </a:r>
            <a:endParaRPr lang="ru-RU" sz="2400" b="1" dirty="0" smtClean="0">
              <a:solidFill>
                <a:schemeClr val="tx2">
                  <a:lumMod val="75000"/>
                </a:schemeClr>
              </a:solidFill>
              <a:latin typeface="Cambria" pitchFamily="18" charset="0"/>
            </a:endParaRPr>
          </a:p>
          <a:p>
            <a:pPr marL="596646" indent="-514350">
              <a:buClr>
                <a:schemeClr val="tx2">
                  <a:lumMod val="75000"/>
                </a:schemeClr>
              </a:buClr>
              <a:buFont typeface="+mj-lt"/>
              <a:buAutoNum type="arabicPeriod" startAt="8"/>
            </a:pPr>
            <a:endParaRPr lang="ru-RU" sz="2800" b="1" dirty="0">
              <a:solidFill>
                <a:schemeClr val="tx2">
                  <a:lumMod val="75000"/>
                </a:schemeClr>
              </a:solidFill>
              <a:latin typeface="Cambria" pitchFamily="18" charset="0"/>
            </a:endParaRPr>
          </a:p>
        </p:txBody>
      </p:sp>
      <p:sp>
        <p:nvSpPr>
          <p:cNvPr id="4" name="Стрелка влево 3">
            <a:hlinkClick r:id="rId12" action="ppaction://hlinksldjump" tooltip="Содержание стр.1"/>
          </p:cNvPr>
          <p:cNvSpPr/>
          <p:nvPr/>
        </p:nvSpPr>
        <p:spPr>
          <a:xfrm>
            <a:off x="272067" y="6378753"/>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88437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plus(in)">
                                      <p:cBhvr>
                                        <p:cTn id="10" dur="2000"/>
                                        <p:tgtEl>
                                          <p:spTgt spid="3">
                                            <p:txEl>
                                              <p:pRg st="0" end="0"/>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plus(in)">
                                      <p:cBhvr>
                                        <p:cTn id="13" dur="2000"/>
                                        <p:tgtEl>
                                          <p:spTgt spid="3">
                                            <p:txEl>
                                              <p:pRg st="1" end="1"/>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plus(in)">
                                      <p:cBhvr>
                                        <p:cTn id="16" dur="2000"/>
                                        <p:tgtEl>
                                          <p:spTgt spid="3">
                                            <p:txEl>
                                              <p:pRg st="2" end="2"/>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plus(in)">
                                      <p:cBhvr>
                                        <p:cTn id="19" dur="2000"/>
                                        <p:tgtEl>
                                          <p:spTgt spid="3">
                                            <p:txEl>
                                              <p:pRg st="3" end="3"/>
                                            </p:txEl>
                                          </p:spTgt>
                                        </p:tgtEl>
                                      </p:cBhvr>
                                    </p:animEffect>
                                  </p:childTnLst>
                                </p:cTn>
                              </p:par>
                              <p:par>
                                <p:cTn id="20" presetID="13"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plus(in)">
                                      <p:cBhvr>
                                        <p:cTn id="22" dur="2000"/>
                                        <p:tgtEl>
                                          <p:spTgt spid="3">
                                            <p:txEl>
                                              <p:pRg st="4" end="4"/>
                                            </p:txEl>
                                          </p:spTgt>
                                        </p:tgtEl>
                                      </p:cBhvr>
                                    </p:animEffect>
                                  </p:childTnLst>
                                </p:cTn>
                              </p:par>
                              <p:par>
                                <p:cTn id="23" presetID="13"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plus(in)">
                                      <p:cBhvr>
                                        <p:cTn id="25" dur="2000"/>
                                        <p:tgtEl>
                                          <p:spTgt spid="3">
                                            <p:txEl>
                                              <p:pRg st="5" end="5"/>
                                            </p:txEl>
                                          </p:spTgt>
                                        </p:tgtEl>
                                      </p:cBhvr>
                                    </p:animEffect>
                                  </p:childTnLst>
                                </p:cTn>
                              </p:par>
                              <p:par>
                                <p:cTn id="26" presetID="13" presetClass="entr" presetSubtype="16"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plus(in)">
                                      <p:cBhvr>
                                        <p:cTn id="28" dur="2000"/>
                                        <p:tgtEl>
                                          <p:spTgt spid="3">
                                            <p:txEl>
                                              <p:pRg st="6" end="6"/>
                                            </p:txEl>
                                          </p:spTgt>
                                        </p:tgtEl>
                                      </p:cBhvr>
                                    </p:animEffect>
                                  </p:childTnLst>
                                </p:cTn>
                              </p:par>
                              <p:par>
                                <p:cTn id="29" presetID="13" presetClass="entr" presetSubtype="16"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plus(in)">
                                      <p:cBhvr>
                                        <p:cTn id="31" dur="2000"/>
                                        <p:tgtEl>
                                          <p:spTgt spid="3">
                                            <p:txEl>
                                              <p:pRg st="7" end="7"/>
                                            </p:txEl>
                                          </p:spTgt>
                                        </p:tgtEl>
                                      </p:cBhvr>
                                    </p:animEffect>
                                  </p:childTnLst>
                                </p:cTn>
                              </p:par>
                              <p:par>
                                <p:cTn id="32" presetID="13" presetClass="entr" presetSubtype="16"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plus(in)">
                                      <p:cBhvr>
                                        <p:cTn id="34" dur="2000"/>
                                        <p:tgtEl>
                                          <p:spTgt spid="3">
                                            <p:txEl>
                                              <p:pRg st="8" end="8"/>
                                            </p:txEl>
                                          </p:spTgt>
                                        </p:tgtEl>
                                      </p:cBhvr>
                                    </p:animEffect>
                                  </p:childTnLst>
                                </p:cTn>
                              </p:par>
                              <p:par>
                                <p:cTn id="35" presetID="13" presetClass="entr" presetSubtype="16"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plus(in)">
                                      <p:cBhvr>
                                        <p:cTn id="3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8352928" cy="6552728"/>
          </a:xfrm>
        </p:spPr>
        <p:txBody>
          <a:bodyPr>
            <a:normAutofit fontScale="77500" lnSpcReduction="20000"/>
          </a:bodyPr>
          <a:lstStyle/>
          <a:p>
            <a:pPr marL="82296" indent="0" algn="ctr">
              <a:buNone/>
            </a:pPr>
            <a:r>
              <a:rPr lang="ru-RU" sz="4100" b="1" dirty="0">
                <a:latin typeface="Cambria" panose="02040503050406030204" pitchFamily="18" charset="0"/>
              </a:rPr>
              <a:t>Если ты являешься собственником жилого помещения,  то имеешь право на его ремонт за счет средств бюджета Тульской области.</a:t>
            </a:r>
            <a:endParaRPr lang="ru-RU" sz="4100" dirty="0">
              <a:latin typeface="Cambria" panose="02040503050406030204" pitchFamily="18" charset="0"/>
            </a:endParaRPr>
          </a:p>
          <a:p>
            <a:pPr marL="82296" indent="0" algn="ctr">
              <a:buNone/>
            </a:pPr>
            <a:endParaRPr lang="ru-RU" dirty="0" smtClean="0">
              <a:latin typeface="Cambria" panose="02040503050406030204" pitchFamily="18" charset="0"/>
            </a:endParaRPr>
          </a:p>
          <a:p>
            <a:pPr marL="82296" indent="457200" algn="just">
              <a:buNone/>
            </a:pPr>
            <a:r>
              <a:rPr lang="ru-RU" sz="3100" dirty="0">
                <a:latin typeface="Cambria" panose="02040503050406030204" pitchFamily="18" charset="0"/>
              </a:rPr>
              <a:t>Право на ремонт жилого помещения может быть реализовано однократно. При наличии у тебя нескольких жилых помещений, принадлежащих тебе на праве собственности, возмещению подлежат расходы на ремонт одного жилого помещения по твоему </a:t>
            </a:r>
            <a:r>
              <a:rPr lang="ru-RU" sz="3100" dirty="0" smtClean="0">
                <a:latin typeface="Cambria" panose="02040503050406030204" pitchFamily="18" charset="0"/>
              </a:rPr>
              <a:t>выбору.</a:t>
            </a:r>
          </a:p>
          <a:p>
            <a:pPr marL="82296" indent="457200" algn="just">
              <a:buNone/>
            </a:pPr>
            <a:r>
              <a:rPr lang="ru-RU" sz="3100" dirty="0" smtClean="0">
                <a:latin typeface="Cambria" panose="02040503050406030204" pitchFamily="18" charset="0"/>
              </a:rPr>
              <a:t>Документом</a:t>
            </a:r>
            <a:r>
              <a:rPr lang="ru-RU" sz="3100" dirty="0">
                <a:latin typeface="Cambria" panose="02040503050406030204" pitchFamily="18" charset="0"/>
              </a:rPr>
              <a:t>, удостоверяющим твое право на ремонт жилого помещения, является гарантийное письмо, выдаваемое органом исполнительной власти области, уполномоченным в сфере опеки и попечительства. Расходы на ремонт жилого помещения возмещаются в размере сметной стоимости ремонта жилого помещения, но не выше 105,5 тысяч рублей (указанная сумма ежегодно индексируется исходя из прогнозируемого уровня инфляции</a:t>
            </a:r>
            <a:r>
              <a:rPr lang="ru-RU" sz="3100" dirty="0" smtClean="0">
                <a:latin typeface="Cambria" panose="02040503050406030204" pitchFamily="18" charset="0"/>
              </a:rPr>
              <a:t>).</a:t>
            </a:r>
            <a:endParaRPr lang="ru-RU" sz="3100" dirty="0">
              <a:latin typeface="Cambria" panose="02040503050406030204" pitchFamily="18" charset="0"/>
            </a:endParaRPr>
          </a:p>
          <a:p>
            <a:pPr marL="82296" indent="0" algn="just">
              <a:buNone/>
            </a:pPr>
            <a:endParaRPr lang="ru-RU" dirty="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67637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10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2564904"/>
            <a:ext cx="8178112" cy="4475584"/>
          </a:xfrm>
        </p:spPr>
        <p:txBody>
          <a:bodyPr>
            <a:normAutofit fontScale="70000" lnSpcReduction="20000"/>
          </a:bodyPr>
          <a:lstStyle/>
          <a:p>
            <a:pPr marL="82296" indent="0" algn="ctr">
              <a:buNone/>
            </a:pPr>
            <a:r>
              <a:rPr lang="ru-RU" b="1" dirty="0">
                <a:latin typeface="Cambria" panose="02040503050406030204" pitchFamily="18" charset="0"/>
              </a:rPr>
              <a:t>Указанные гарантии закреплены в Федеральном Законе от 21.12.1996  № 159-ФЗ       «О дополнительных гарантиях по социальной поддержке детей-сирот и детей, оставшихся без попечения родителей», Законе Тульской области от 07.10.2009             № 1336-ЗТО «О защите прав ребенка»,  постановлении правительства Тульской области  от 19.02.2013 № 48  «О мерах по реализации Закона Тульской области от 03.05. 2007 года № 820-ЗТО «О порядке предоставления жилых помещений специализированного жилищного фонда Тульской области» в части обеспечения жильем детей-сирот и детей, оставшихся без попечения родителей, лиц из числа детей-сирот и детей, оставшихся без попечения родителей</a:t>
            </a:r>
            <a:r>
              <a:rPr lang="ru-RU" b="1" dirty="0" smtClean="0">
                <a:latin typeface="Cambria" panose="02040503050406030204" pitchFamily="18" charset="0"/>
              </a:rPr>
              <a:t>».</a:t>
            </a:r>
            <a:endParaRPr lang="ru-RU" b="1" dirty="0">
              <a:latin typeface="Cambria" panose="02040503050406030204" pitchFamily="18" charset="0"/>
            </a:endParaRPr>
          </a:p>
        </p:txBody>
      </p:sp>
      <p:pic>
        <p:nvPicPr>
          <p:cNvPr id="4" name="Рисунок 3" descr="Описание: http://gkh.com.ua/upload/iblock/75b/274.jpeg">
            <a:hlinkClick r:id="rId2"/>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5855" y="260648"/>
            <a:ext cx="3100441" cy="2285231"/>
          </a:xfrm>
          <a:prstGeom prst="rect">
            <a:avLst/>
          </a:prstGeom>
          <a:noFill/>
          <a:ln>
            <a:noFill/>
          </a:ln>
        </p:spPr>
      </p:pic>
      <p:sp>
        <p:nvSpPr>
          <p:cNvPr id="6" name="Стрелка влево 5">
            <a:hlinkClick r:id="rId4"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9627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21" presetClass="entr" presetSubtype="1"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2454"/>
            <a:ext cx="7498080" cy="1143000"/>
          </a:xfrm>
        </p:spPr>
        <p:txBody>
          <a:bodyPr/>
          <a:lstStyle/>
          <a:p>
            <a:pPr algn="ctr"/>
            <a:r>
              <a:rPr lang="ru-RU" b="1" dirty="0" smtClean="0">
                <a:latin typeface="Cambria" panose="02040503050406030204" pitchFamily="18" charset="0"/>
              </a:rPr>
              <a:t>Если у тебя своя квартира</a:t>
            </a:r>
            <a:endParaRPr lang="ru-RU" b="1" dirty="0">
              <a:latin typeface="Cambria" panose="02040503050406030204" pitchFamily="18" charset="0"/>
            </a:endParaRPr>
          </a:p>
        </p:txBody>
      </p:sp>
      <p:sp>
        <p:nvSpPr>
          <p:cNvPr id="3" name="Объект 2"/>
          <p:cNvSpPr>
            <a:spLocks noGrp="1"/>
          </p:cNvSpPr>
          <p:nvPr>
            <p:ph idx="1"/>
          </p:nvPr>
        </p:nvSpPr>
        <p:spPr>
          <a:xfrm>
            <a:off x="251520" y="1052736"/>
            <a:ext cx="6737952" cy="5339680"/>
          </a:xfrm>
        </p:spPr>
        <p:txBody>
          <a:bodyPr>
            <a:normAutofit/>
          </a:bodyPr>
          <a:lstStyle/>
          <a:p>
            <a:pPr marL="82296" indent="0">
              <a:buNone/>
            </a:pPr>
            <a:r>
              <a:rPr lang="ru-RU" sz="2800" dirty="0">
                <a:latin typeface="Cambria" panose="02040503050406030204" pitchFamily="18" charset="0"/>
              </a:rPr>
              <a:t>ПОЛУЧИЛ КЛЮЧИ ОТ КВАРТИРЫ ИЛИ КОМНАТЫ? </a:t>
            </a:r>
            <a:endParaRPr lang="ru-RU" sz="2800" dirty="0" smtClean="0">
              <a:latin typeface="Cambria" panose="02040503050406030204" pitchFamily="18" charset="0"/>
            </a:endParaRPr>
          </a:p>
          <a:p>
            <a:pPr marL="82296" indent="0">
              <a:buNone/>
            </a:pPr>
            <a:r>
              <a:rPr lang="ru-RU" sz="2800" dirty="0" smtClean="0">
                <a:latin typeface="Cambria" panose="02040503050406030204" pitchFamily="18" charset="0"/>
              </a:rPr>
              <a:t>ПОЗДРАВЛЯЕМ</a:t>
            </a:r>
            <a:r>
              <a:rPr lang="ru-RU" sz="2800" dirty="0">
                <a:latin typeface="Cambria" panose="02040503050406030204" pitchFamily="18" charset="0"/>
              </a:rPr>
              <a:t>! </a:t>
            </a:r>
            <a:endParaRPr lang="ru-RU" sz="2800" dirty="0" smtClean="0">
              <a:latin typeface="Cambria" panose="02040503050406030204" pitchFamily="18" charset="0"/>
            </a:endParaRPr>
          </a:p>
          <a:p>
            <a:pPr marL="82296" indent="0">
              <a:buNone/>
            </a:pPr>
            <a:r>
              <a:rPr lang="ru-RU" sz="2800" dirty="0" smtClean="0">
                <a:latin typeface="Cambria" panose="02040503050406030204" pitchFamily="18" charset="0"/>
              </a:rPr>
              <a:t>ТЕПЕРЬ </a:t>
            </a:r>
            <a:r>
              <a:rPr lang="ru-RU" sz="2800" dirty="0">
                <a:latin typeface="Cambria" panose="02040503050406030204" pitchFamily="18" charset="0"/>
              </a:rPr>
              <a:t>У ТЕБЯ ЕСТЬ СВОЙ ДОМ!              ПЕРВОЕ,  что надо сделать, - ощутить себя самым счастливым человеком!               ВТОРОЕ – научиться ухаживать за своим домом.</a:t>
            </a:r>
          </a:p>
          <a:p>
            <a:pPr marL="82296" indent="0">
              <a:buNone/>
            </a:pPr>
            <a:r>
              <a:rPr lang="ru-RU" sz="2800" dirty="0">
                <a:latin typeface="Cambria" panose="02040503050406030204" pitchFamily="18" charset="0"/>
              </a:rPr>
              <a:t>Все, что мы любим и ценим, требует нашей </a:t>
            </a:r>
            <a:r>
              <a:rPr lang="ru-RU" sz="2800" dirty="0" smtClean="0">
                <a:latin typeface="Cambria" panose="02040503050406030204" pitchFamily="18" charset="0"/>
              </a:rPr>
              <a:t>заботы и </a:t>
            </a:r>
            <a:r>
              <a:rPr lang="ru-RU" sz="2800" dirty="0">
                <a:latin typeface="Cambria" panose="02040503050406030204" pitchFamily="18" charset="0"/>
              </a:rPr>
              <a:t>любви!</a:t>
            </a:r>
          </a:p>
          <a:p>
            <a:pPr marL="82296" indent="0">
              <a:buNone/>
            </a:pPr>
            <a:r>
              <a:rPr lang="ru-RU" sz="2800" dirty="0">
                <a:latin typeface="Cambria" panose="02040503050406030204" pitchFamily="18" charset="0"/>
              </a:rPr>
              <a:t>    </a:t>
            </a:r>
          </a:p>
          <a:p>
            <a:pPr marL="82296" indent="0">
              <a:buNone/>
            </a:pPr>
            <a:endParaRPr lang="ru-RU" dirty="0"/>
          </a:p>
        </p:txBody>
      </p:sp>
      <p:pic>
        <p:nvPicPr>
          <p:cNvPr id="1026" name="Рисунок 3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444208" y="3337409"/>
            <a:ext cx="2520280" cy="31168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Стрелка влево 3">
            <a:hlinkClick r:id="rId3"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15654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par>
                                <p:cTn id="15" presetID="3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1" end="1"/>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par>
                          <p:cTn id="39" fill="hold">
                            <p:stCondLst>
                              <p:cond delay="2000"/>
                            </p:stCondLst>
                            <p:childTnLst>
                              <p:par>
                                <p:cTn id="40" presetID="35" presetClass="entr" presetSubtype="0" fill="hold" nodeType="afterEffect">
                                  <p:stCondLst>
                                    <p:cond delay="0"/>
                                  </p:stCondLst>
                                  <p:childTnLst>
                                    <p:set>
                                      <p:cBhvr>
                                        <p:cTn id="41" dur="1" fill="hold">
                                          <p:stCondLst>
                                            <p:cond delay="0"/>
                                          </p:stCondLst>
                                        </p:cTn>
                                        <p:tgtEl>
                                          <p:spTgt spid="1026"/>
                                        </p:tgtEl>
                                        <p:attrNameLst>
                                          <p:attrName>style.visibility</p:attrName>
                                        </p:attrNameLst>
                                      </p:cBhvr>
                                      <p:to>
                                        <p:strVal val="visible"/>
                                      </p:to>
                                    </p:set>
                                    <p:animEffect transition="in" filter="fade">
                                      <p:cBhvr>
                                        <p:cTn id="42" dur="2000"/>
                                        <p:tgtEl>
                                          <p:spTgt spid="1026"/>
                                        </p:tgtEl>
                                      </p:cBhvr>
                                    </p:animEffect>
                                    <p:anim calcmode="lin" valueType="num">
                                      <p:cBhvr>
                                        <p:cTn id="43" dur="2000" fill="hold"/>
                                        <p:tgtEl>
                                          <p:spTgt spid="1026"/>
                                        </p:tgtEl>
                                        <p:attrNameLst>
                                          <p:attrName>style.rotation</p:attrName>
                                        </p:attrNameLst>
                                      </p:cBhvr>
                                      <p:tavLst>
                                        <p:tav tm="0">
                                          <p:val>
                                            <p:fltVal val="720"/>
                                          </p:val>
                                        </p:tav>
                                        <p:tav tm="100000">
                                          <p:val>
                                            <p:fltVal val="0"/>
                                          </p:val>
                                        </p:tav>
                                      </p:tavLst>
                                    </p:anim>
                                    <p:anim calcmode="lin" valueType="num">
                                      <p:cBhvr>
                                        <p:cTn id="44" dur="2000" fill="hold"/>
                                        <p:tgtEl>
                                          <p:spTgt spid="1026"/>
                                        </p:tgtEl>
                                        <p:attrNameLst>
                                          <p:attrName>ppt_h</p:attrName>
                                        </p:attrNameLst>
                                      </p:cBhvr>
                                      <p:tavLst>
                                        <p:tav tm="0">
                                          <p:val>
                                            <p:fltVal val="0"/>
                                          </p:val>
                                        </p:tav>
                                        <p:tav tm="100000">
                                          <p:val>
                                            <p:strVal val="#ppt_h"/>
                                          </p:val>
                                        </p:tav>
                                      </p:tavLst>
                                    </p:anim>
                                    <p:anim calcmode="lin" valueType="num">
                                      <p:cBhvr>
                                        <p:cTn id="45" dur="2000" fill="hold"/>
                                        <p:tgtEl>
                                          <p:spTgt spid="10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7430" y="0"/>
            <a:ext cx="8178112" cy="1143000"/>
          </a:xfrm>
        </p:spPr>
        <p:txBody>
          <a:bodyPr>
            <a:normAutofit/>
          </a:bodyPr>
          <a:lstStyle/>
          <a:p>
            <a:pPr algn="ctr"/>
            <a:r>
              <a:rPr lang="ru-RU" sz="3200" b="1" dirty="0" smtClean="0">
                <a:latin typeface="Cambria" panose="02040503050406030204" pitchFamily="18" charset="0"/>
              </a:rPr>
              <a:t>Основные документы на квартиру</a:t>
            </a:r>
            <a:endParaRPr lang="ru-RU" sz="3200" b="1" dirty="0">
              <a:latin typeface="Cambria" panose="02040503050406030204" pitchFamily="18" charset="0"/>
            </a:endParaRPr>
          </a:p>
        </p:txBody>
      </p:sp>
      <p:sp>
        <p:nvSpPr>
          <p:cNvPr id="3" name="Объект 2"/>
          <p:cNvSpPr>
            <a:spLocks noGrp="1"/>
          </p:cNvSpPr>
          <p:nvPr>
            <p:ph idx="1"/>
          </p:nvPr>
        </p:nvSpPr>
        <p:spPr>
          <a:xfrm>
            <a:off x="611560" y="980729"/>
            <a:ext cx="8394136" cy="5616624"/>
          </a:xfrm>
        </p:spPr>
        <p:txBody>
          <a:bodyPr>
            <a:normAutofit fontScale="92500"/>
          </a:bodyPr>
          <a:lstStyle/>
          <a:p>
            <a:pPr algn="just"/>
            <a:r>
              <a:rPr lang="ru-RU" sz="2400" dirty="0" smtClean="0">
                <a:latin typeface="Cambria" panose="02040503050406030204" pitchFamily="18" charset="0"/>
              </a:rPr>
              <a:t>Договор </a:t>
            </a:r>
            <a:r>
              <a:rPr lang="ru-RU" sz="2400" dirty="0">
                <a:latin typeface="Cambria" panose="02040503050406030204" pitchFamily="18" charset="0"/>
              </a:rPr>
              <a:t>найма специализированного жилого помещения/ или Договор социального найма/или Свидетельство о собственности на жилое помещение</a:t>
            </a:r>
            <a:r>
              <a:rPr lang="ru-RU" sz="2400" dirty="0" smtClean="0">
                <a:latin typeface="Cambria" panose="02040503050406030204" pitchFamily="18" charset="0"/>
              </a:rPr>
              <a:t>.</a:t>
            </a:r>
            <a:endParaRPr lang="ru-RU" sz="2400" dirty="0">
              <a:latin typeface="Cambria" panose="02040503050406030204" pitchFamily="18" charset="0"/>
            </a:endParaRPr>
          </a:p>
          <a:p>
            <a:pPr algn="just"/>
            <a:r>
              <a:rPr lang="ru-RU" sz="2400" dirty="0" smtClean="0">
                <a:latin typeface="Cambria" panose="02040503050406030204" pitchFamily="18" charset="0"/>
              </a:rPr>
              <a:t>Квитанция </a:t>
            </a:r>
            <a:r>
              <a:rPr lang="ru-RU" sz="2400" dirty="0">
                <a:latin typeface="Cambria" panose="02040503050406030204" pitchFamily="18" charset="0"/>
              </a:rPr>
              <a:t>оплаты электроэнергии</a:t>
            </a:r>
            <a:r>
              <a:rPr lang="ru-RU" sz="2400" dirty="0" smtClean="0">
                <a:latin typeface="Cambria" panose="02040503050406030204" pitchFamily="18" charset="0"/>
              </a:rPr>
              <a:t>.</a:t>
            </a:r>
            <a:endParaRPr lang="ru-RU" sz="2400" dirty="0">
              <a:latin typeface="Cambria" panose="02040503050406030204" pitchFamily="18" charset="0"/>
            </a:endParaRPr>
          </a:p>
          <a:p>
            <a:pPr algn="just"/>
            <a:r>
              <a:rPr lang="ru-RU" sz="2400" dirty="0" smtClean="0">
                <a:latin typeface="Cambria" panose="02040503050406030204" pitchFamily="18" charset="0"/>
              </a:rPr>
              <a:t>Квитанция </a:t>
            </a:r>
            <a:r>
              <a:rPr lang="ru-RU" sz="2400" dirty="0">
                <a:latin typeface="Cambria" panose="02040503050406030204" pitchFamily="18" charset="0"/>
              </a:rPr>
              <a:t>оплаты телефона</a:t>
            </a:r>
            <a:r>
              <a:rPr lang="ru-RU" sz="2400" dirty="0" smtClean="0">
                <a:latin typeface="Cambria" panose="02040503050406030204" pitchFamily="18" charset="0"/>
              </a:rPr>
              <a:t>.</a:t>
            </a:r>
            <a:endParaRPr lang="ru-RU" sz="2400" dirty="0">
              <a:latin typeface="Cambria" panose="02040503050406030204" pitchFamily="18" charset="0"/>
            </a:endParaRPr>
          </a:p>
          <a:p>
            <a:pPr algn="just"/>
            <a:r>
              <a:rPr lang="ru-RU" sz="2400" dirty="0" smtClean="0">
                <a:latin typeface="Cambria" panose="02040503050406030204" pitchFamily="18" charset="0"/>
              </a:rPr>
              <a:t>Договор </a:t>
            </a:r>
            <a:r>
              <a:rPr lang="ru-RU" sz="2400" dirty="0">
                <a:latin typeface="Cambria" panose="02040503050406030204" pitchFamily="18" charset="0"/>
              </a:rPr>
              <a:t>о предоставлении жилищной субсидии (на оплату коммунальных услуг и электроэнергии).</a:t>
            </a:r>
          </a:p>
          <a:p>
            <a:pPr marL="82296" indent="0" algn="ctr">
              <a:buNone/>
            </a:pPr>
            <a:endParaRPr lang="ru-RU" sz="3000" b="1" dirty="0" smtClean="0">
              <a:solidFill>
                <a:srgbClr val="FF0000"/>
              </a:solidFill>
              <a:latin typeface="Cambria" panose="02040503050406030204" pitchFamily="18" charset="0"/>
            </a:endParaRPr>
          </a:p>
          <a:p>
            <a:pPr marL="82296" indent="0" algn="ctr">
              <a:buNone/>
            </a:pPr>
            <a:r>
              <a:rPr lang="ru-RU" sz="3000" b="1" dirty="0" smtClean="0">
                <a:solidFill>
                  <a:srgbClr val="FF0000"/>
                </a:solidFill>
                <a:latin typeface="Cambria" panose="02040503050406030204" pitchFamily="18" charset="0"/>
              </a:rPr>
              <a:t>ПОМНИ</a:t>
            </a:r>
            <a:r>
              <a:rPr lang="ru-RU" sz="3000" b="1" dirty="0">
                <a:solidFill>
                  <a:srgbClr val="FF0000"/>
                </a:solidFill>
                <a:latin typeface="Cambria" panose="02040503050406030204" pitchFamily="18" charset="0"/>
              </a:rPr>
              <a:t>!</a:t>
            </a:r>
          </a:p>
          <a:p>
            <a:pPr marL="82296" indent="0" algn="just">
              <a:buNone/>
            </a:pPr>
            <a:r>
              <a:rPr lang="ru-RU" sz="3000" b="1" dirty="0">
                <a:solidFill>
                  <a:srgbClr val="FF0000"/>
                </a:solidFill>
                <a:latin typeface="Cambria" panose="02040503050406030204" pitchFamily="18" charset="0"/>
              </a:rPr>
              <a:t>Храни все документы на квартиру в доступном для тебя (и больше ни для кого) месте.</a:t>
            </a:r>
          </a:p>
          <a:p>
            <a:pPr marL="82296" indent="0" algn="just">
              <a:buNone/>
            </a:pPr>
            <a:r>
              <a:rPr lang="ru-RU" sz="3000" b="1" dirty="0">
                <a:solidFill>
                  <a:srgbClr val="FF0000"/>
                </a:solidFill>
                <a:latin typeface="Cambria" panose="02040503050406030204" pitchFamily="18" charset="0"/>
              </a:rPr>
              <a:t>Восстановление документов – очень трудный и длительный процесс</a:t>
            </a:r>
          </a:p>
          <a:p>
            <a:pPr algn="just"/>
            <a:endParaRPr lang="ru-RU" dirty="0">
              <a:latin typeface="Cambria" panose="02040503050406030204" pitchFamily="18" charset="0"/>
            </a:endParaRPr>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08175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4" dur="500"/>
                                        <p:tgtEl>
                                          <p:spTgt spid="3">
                                            <p:txEl>
                                              <p:pRg st="5" end="5"/>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532440" cy="1143000"/>
          </a:xfrm>
        </p:spPr>
        <p:txBody>
          <a:bodyPr>
            <a:normAutofit/>
          </a:bodyPr>
          <a:lstStyle/>
          <a:p>
            <a:pPr algn="ctr"/>
            <a:r>
              <a:rPr lang="ru-RU" b="1" dirty="0" smtClean="0">
                <a:latin typeface="Cambria" panose="02040503050406030204" pitchFamily="18" charset="0"/>
              </a:rPr>
              <a:t>Как и где платить за квартиру</a:t>
            </a:r>
            <a:endParaRPr lang="ru-RU" b="1" dirty="0">
              <a:latin typeface="Cambria" panose="02040503050406030204" pitchFamily="18" charset="0"/>
            </a:endParaRPr>
          </a:p>
        </p:txBody>
      </p:sp>
      <p:sp>
        <p:nvSpPr>
          <p:cNvPr id="3" name="Объект 2"/>
          <p:cNvSpPr>
            <a:spLocks noGrp="1"/>
          </p:cNvSpPr>
          <p:nvPr>
            <p:ph idx="1"/>
          </p:nvPr>
        </p:nvSpPr>
        <p:spPr>
          <a:xfrm>
            <a:off x="539552" y="1124744"/>
            <a:ext cx="8424936" cy="5544616"/>
          </a:xfrm>
        </p:spPr>
        <p:txBody>
          <a:bodyPr>
            <a:normAutofit/>
          </a:bodyPr>
          <a:lstStyle/>
          <a:p>
            <a:pPr marL="82296" indent="0" algn="just">
              <a:buNone/>
            </a:pPr>
            <a:r>
              <a:rPr lang="ru-RU" sz="2400" dirty="0">
                <a:latin typeface="Cambria" panose="02040503050406030204" pitchFamily="18" charset="0"/>
              </a:rPr>
              <a:t>В твой почтовый ящик различные эксплуатационные службы ежемесячно присылают свои квитанции. Чтобы в квартире все работало, нужно оплачивать эти квитанции в указанный срок.</a:t>
            </a:r>
          </a:p>
          <a:p>
            <a:endParaRPr lang="ru-RU" sz="2400" b="1" dirty="0" smtClean="0"/>
          </a:p>
          <a:p>
            <a:pPr marL="82296" indent="0" algn="ctr">
              <a:buNone/>
            </a:pPr>
            <a:r>
              <a:rPr lang="ru-RU" sz="2400" b="1" dirty="0" smtClean="0">
                <a:latin typeface="Cambria" panose="02040503050406030204" pitchFamily="18" charset="0"/>
              </a:rPr>
              <a:t>Какие </a:t>
            </a:r>
            <a:r>
              <a:rPr lang="ru-RU" sz="2400" b="1" dirty="0">
                <a:latin typeface="Cambria" panose="02040503050406030204" pitchFamily="18" charset="0"/>
              </a:rPr>
              <a:t>квитанции ОБЯЗАТЕЛЬНО оплачивать ежемесячно?</a:t>
            </a:r>
            <a:endParaRPr lang="ru-RU" sz="2400" dirty="0">
              <a:latin typeface="Cambria" panose="02040503050406030204" pitchFamily="18" charset="0"/>
            </a:endParaRPr>
          </a:p>
          <a:p>
            <a:pPr marL="82296" indent="0">
              <a:buNone/>
            </a:pPr>
            <a:r>
              <a:rPr lang="ru-RU" sz="2400" b="1" dirty="0">
                <a:latin typeface="Cambria" panose="02040503050406030204" pitchFamily="18" charset="0"/>
              </a:rPr>
              <a:t> </a:t>
            </a:r>
            <a:endParaRPr lang="ru-RU" sz="2400" dirty="0">
              <a:latin typeface="Cambria" panose="02040503050406030204" pitchFamily="18" charset="0"/>
            </a:endParaRPr>
          </a:p>
          <a:p>
            <a:pPr lvl="0"/>
            <a:r>
              <a:rPr lang="ru-RU" sz="2400" dirty="0">
                <a:latin typeface="Cambria" panose="02040503050406030204" pitchFamily="18" charset="0"/>
              </a:rPr>
              <a:t>Единую квитанцию по оплате коммунальных платежей.</a:t>
            </a:r>
          </a:p>
          <a:p>
            <a:pPr lvl="0"/>
            <a:r>
              <a:rPr lang="ru-RU" sz="2400" dirty="0">
                <a:latin typeface="Cambria" panose="02040503050406030204" pitchFamily="18" charset="0"/>
              </a:rPr>
              <a:t>Квитанцию по оплате телефона.</a:t>
            </a:r>
          </a:p>
          <a:p>
            <a:pPr lvl="0"/>
            <a:r>
              <a:rPr lang="ru-RU" sz="2400" dirty="0">
                <a:latin typeface="Cambria" panose="02040503050406030204" pitchFamily="18" charset="0"/>
              </a:rPr>
              <a:t>Квитанцию по оплате электроэнергии.</a:t>
            </a:r>
          </a:p>
          <a:p>
            <a:pPr lvl="0"/>
            <a:r>
              <a:rPr lang="ru-RU" sz="2400" dirty="0">
                <a:latin typeface="Cambria" panose="02040503050406030204" pitchFamily="18" charset="0"/>
              </a:rPr>
              <a:t>Квитанцию по оплате газа.</a:t>
            </a:r>
          </a:p>
          <a:p>
            <a:pPr marL="82296" indent="0" algn="just">
              <a:buNone/>
            </a:pPr>
            <a:endParaRPr lang="ru-RU" sz="2400" dirty="0">
              <a:latin typeface="Cambria" panose="02040503050406030204" pitchFamily="18" charset="0"/>
            </a:endParaRPr>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6018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6" presetClass="entr" presetSubtype="16"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1500"/>
                                        <p:tgtEl>
                                          <p:spTgt spid="3">
                                            <p:txEl>
                                              <p:pRg st="0" end="0"/>
                                            </p:txEl>
                                          </p:spTgt>
                                        </p:tgtEl>
                                      </p:cBhvr>
                                    </p:animEffect>
                                  </p:childTnLst>
                                </p:cTn>
                              </p:par>
                            </p:childTnLst>
                          </p:cTn>
                        </p:par>
                        <p:par>
                          <p:cTn id="14" fill="hold">
                            <p:stCondLst>
                              <p:cond delay="3300"/>
                            </p:stCondLst>
                            <p:childTnLst>
                              <p:par>
                                <p:cTn id="15" presetID="6"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1500"/>
                                        <p:tgtEl>
                                          <p:spTgt spid="3">
                                            <p:txEl>
                                              <p:pRg st="2" end="2"/>
                                            </p:txEl>
                                          </p:spTgt>
                                        </p:tgtEl>
                                      </p:cBhvr>
                                    </p:animEffect>
                                  </p:childTnLst>
                                </p:cTn>
                              </p:par>
                            </p:childTnLst>
                          </p:cTn>
                        </p:par>
                        <p:par>
                          <p:cTn id="18" fill="hold">
                            <p:stCondLst>
                              <p:cond delay="4800"/>
                            </p:stCondLst>
                            <p:childTnLst>
                              <p:par>
                                <p:cTn id="19" presetID="6" presetClass="entr" presetSubtype="16"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1500"/>
                                        <p:tgtEl>
                                          <p:spTgt spid="3">
                                            <p:txEl>
                                              <p:pRg st="3" end="3"/>
                                            </p:txEl>
                                          </p:spTgt>
                                        </p:tgtEl>
                                      </p:cBhvr>
                                    </p:animEffect>
                                  </p:childTnLst>
                                </p:cTn>
                              </p:par>
                            </p:childTnLst>
                          </p:cTn>
                        </p:par>
                        <p:par>
                          <p:cTn id="22" fill="hold">
                            <p:stCondLst>
                              <p:cond delay="6300"/>
                            </p:stCondLst>
                            <p:childTnLst>
                              <p:par>
                                <p:cTn id="23" presetID="6" presetClass="entr" presetSubtype="16"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1500"/>
                                        <p:tgtEl>
                                          <p:spTgt spid="3">
                                            <p:txEl>
                                              <p:pRg st="4" end="4"/>
                                            </p:txEl>
                                          </p:spTgt>
                                        </p:tgtEl>
                                      </p:cBhvr>
                                    </p:animEffect>
                                  </p:childTnLst>
                                </p:cTn>
                              </p:par>
                            </p:childTnLst>
                          </p:cTn>
                        </p:par>
                        <p:par>
                          <p:cTn id="26" fill="hold">
                            <p:stCondLst>
                              <p:cond delay="7800"/>
                            </p:stCondLst>
                            <p:childTnLst>
                              <p:par>
                                <p:cTn id="27" presetID="6" presetClass="entr" presetSubtype="16"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1500"/>
                                        <p:tgtEl>
                                          <p:spTgt spid="3">
                                            <p:txEl>
                                              <p:pRg st="5" end="5"/>
                                            </p:txEl>
                                          </p:spTgt>
                                        </p:tgtEl>
                                      </p:cBhvr>
                                    </p:animEffect>
                                  </p:childTnLst>
                                </p:cTn>
                              </p:par>
                            </p:childTnLst>
                          </p:cTn>
                        </p:par>
                        <p:par>
                          <p:cTn id="30" fill="hold">
                            <p:stCondLst>
                              <p:cond delay="9300"/>
                            </p:stCondLst>
                            <p:childTnLst>
                              <p:par>
                                <p:cTn id="31" presetID="6" presetClass="entr" presetSubtype="16"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ircle(in)">
                                      <p:cBhvr>
                                        <p:cTn id="33" dur="1500"/>
                                        <p:tgtEl>
                                          <p:spTgt spid="3">
                                            <p:txEl>
                                              <p:pRg st="6" end="6"/>
                                            </p:txEl>
                                          </p:spTgt>
                                        </p:tgtEl>
                                      </p:cBhvr>
                                    </p:animEffect>
                                  </p:childTnLst>
                                </p:cTn>
                              </p:par>
                            </p:childTnLst>
                          </p:cTn>
                        </p:par>
                        <p:par>
                          <p:cTn id="34" fill="hold">
                            <p:stCondLst>
                              <p:cond delay="10800"/>
                            </p:stCondLst>
                            <p:childTnLst>
                              <p:par>
                                <p:cTn id="35" presetID="6" presetClass="entr" presetSubtype="16"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1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064" y="0"/>
            <a:ext cx="8424936" cy="1143000"/>
          </a:xfrm>
        </p:spPr>
        <p:txBody>
          <a:bodyPr>
            <a:normAutofit/>
          </a:bodyPr>
          <a:lstStyle/>
          <a:p>
            <a:pPr algn="ctr"/>
            <a:r>
              <a:rPr lang="ru-RU" sz="2800" b="1" dirty="0">
                <a:effectLst/>
                <a:latin typeface="Cambria" panose="02040503050406030204" pitchFamily="18" charset="0"/>
              </a:rPr>
              <a:t>ЕДИНАЯ КВИТАНЦИЯ ПО ОПЛАТЕ</a:t>
            </a:r>
            <a:r>
              <a:rPr lang="ru-RU" sz="2800" dirty="0">
                <a:effectLst/>
                <a:latin typeface="Cambria" panose="02040503050406030204" pitchFamily="18" charset="0"/>
              </a:rPr>
              <a:t/>
            </a:r>
            <a:br>
              <a:rPr lang="ru-RU" sz="2800" dirty="0">
                <a:effectLst/>
                <a:latin typeface="Cambria" panose="02040503050406030204" pitchFamily="18" charset="0"/>
              </a:rPr>
            </a:br>
            <a:r>
              <a:rPr lang="ru-RU" sz="2800" b="1" dirty="0">
                <a:effectLst/>
                <a:latin typeface="Cambria" panose="02040503050406030204" pitchFamily="18" charset="0"/>
              </a:rPr>
              <a:t>КОММУНАЛЬНЫХ </a:t>
            </a:r>
            <a:r>
              <a:rPr lang="ru-RU" sz="2800" b="1" dirty="0" smtClean="0">
                <a:effectLst/>
                <a:latin typeface="Cambria" panose="02040503050406030204" pitchFamily="18" charset="0"/>
              </a:rPr>
              <a:t>ПЛАТЕЖЕЙ</a:t>
            </a:r>
            <a:endParaRPr lang="ru-RU" sz="2800" dirty="0">
              <a:latin typeface="Cambria" panose="02040503050406030204" pitchFamily="18" charset="0"/>
            </a:endParaRPr>
          </a:p>
        </p:txBody>
      </p:sp>
      <p:sp>
        <p:nvSpPr>
          <p:cNvPr id="3" name="Объект 2"/>
          <p:cNvSpPr>
            <a:spLocks noGrp="1"/>
          </p:cNvSpPr>
          <p:nvPr>
            <p:ph idx="1"/>
          </p:nvPr>
        </p:nvSpPr>
        <p:spPr>
          <a:xfrm>
            <a:off x="414319" y="980728"/>
            <a:ext cx="8394136" cy="2232248"/>
          </a:xfrm>
        </p:spPr>
        <p:txBody>
          <a:bodyPr>
            <a:normAutofit/>
          </a:bodyPr>
          <a:lstStyle/>
          <a:p>
            <a:pPr marL="82296" indent="0" algn="just">
              <a:buNone/>
            </a:pPr>
            <a:r>
              <a:rPr lang="ru-RU" sz="2200" dirty="0">
                <a:latin typeface="Cambria" panose="02040503050406030204" pitchFamily="18" charset="0"/>
              </a:rPr>
              <a:t>Чаще всего в квитанцию включено все, кроме оплаты за электроэнергию, газ и телефон. А именно: оплата подачи горячей и холодной воды, отопления, оплата за вывоз мусора, эксплуатацию лифта и т. д.</a:t>
            </a:r>
          </a:p>
          <a:p>
            <a:pPr marL="82296" indent="0" algn="just">
              <a:buNone/>
            </a:pPr>
            <a:r>
              <a:rPr lang="ru-RU" sz="2200" dirty="0">
                <a:latin typeface="Cambria" panose="02040503050406030204" pitchFamily="18" charset="0"/>
              </a:rPr>
              <a:t>ТАРИФЫ (цены на коммунальные услуги) со временем меняются. Новые тарифы указаны в квитанциях.</a:t>
            </a:r>
          </a:p>
          <a:p>
            <a:pPr marL="82296" indent="0">
              <a:buNone/>
            </a:pPr>
            <a:endParaRPr lang="ru-RU" dirty="0"/>
          </a:p>
        </p:txBody>
      </p:sp>
      <p:pic>
        <p:nvPicPr>
          <p:cNvPr id="2050" name="Рисунок 29" descr="Описание: http://www.adm.yar.ru/rek/sovesh/sovesh_180310_2.jpg">
            <a:hlinkClick r:id="rId2"/>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31640" y="3356992"/>
            <a:ext cx="4282606" cy="32157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Стрелка влево 4">
            <a:hlinkClick r:id="rId4"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6120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3000"/>
                            </p:stCondLst>
                            <p:childTnLst>
                              <p:par>
                                <p:cTn id="13" presetID="21" presetClass="entr" presetSubtype="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5000"/>
                            </p:stCondLst>
                            <p:childTnLst>
                              <p:par>
                                <p:cTn id="17" presetID="45" presetClass="entr" presetSubtype="0" fill="hold" nodeType="after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2000"/>
                                        <p:tgtEl>
                                          <p:spTgt spid="2050"/>
                                        </p:tgtEl>
                                      </p:cBhvr>
                                    </p:animEffect>
                                    <p:anim calcmode="lin" valueType="num">
                                      <p:cBhvr>
                                        <p:cTn id="20" dur="2000" fill="hold"/>
                                        <p:tgtEl>
                                          <p:spTgt spid="2050"/>
                                        </p:tgtEl>
                                        <p:attrNameLst>
                                          <p:attrName>ppt_w</p:attrName>
                                        </p:attrNameLst>
                                      </p:cBhvr>
                                      <p:tavLst>
                                        <p:tav tm="0" fmla="#ppt_w*sin(2.5*pi*$)">
                                          <p:val>
                                            <p:fltVal val="0"/>
                                          </p:val>
                                        </p:tav>
                                        <p:tav tm="100000">
                                          <p:val>
                                            <p:fltVal val="1"/>
                                          </p:val>
                                        </p:tav>
                                      </p:tavLst>
                                    </p:anim>
                                    <p:anim calcmode="lin" valueType="num">
                                      <p:cBhvr>
                                        <p:cTn id="21"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5192"/>
            <a:ext cx="8106104" cy="1143000"/>
          </a:xfrm>
        </p:spPr>
        <p:txBody>
          <a:bodyPr>
            <a:normAutofit/>
          </a:bodyPr>
          <a:lstStyle/>
          <a:p>
            <a:pPr algn="ctr"/>
            <a:r>
              <a:rPr lang="ru-RU" sz="3100" b="1" dirty="0">
                <a:effectLst/>
                <a:latin typeface="Cambria" panose="02040503050406030204" pitchFamily="18" charset="0"/>
              </a:rPr>
              <a:t>КАК СЭКОНОМИТЬ НА ОПЛАТЕ</a:t>
            </a:r>
            <a:r>
              <a:rPr lang="ru-RU" sz="3100" dirty="0">
                <a:effectLst/>
                <a:latin typeface="Cambria" panose="02040503050406030204" pitchFamily="18" charset="0"/>
              </a:rPr>
              <a:t/>
            </a:r>
            <a:br>
              <a:rPr lang="ru-RU" sz="3100" dirty="0">
                <a:effectLst/>
                <a:latin typeface="Cambria" panose="02040503050406030204" pitchFamily="18" charset="0"/>
              </a:rPr>
            </a:br>
            <a:r>
              <a:rPr lang="ru-RU" sz="3100" b="1" dirty="0">
                <a:effectLst/>
                <a:latin typeface="Cambria" panose="02040503050406030204" pitchFamily="18" charset="0"/>
              </a:rPr>
              <a:t>ЖИЛИЩНО-КОММУНАЛЬНЫХ </a:t>
            </a:r>
            <a:r>
              <a:rPr lang="ru-RU" sz="3100" b="1" dirty="0" smtClean="0">
                <a:effectLst/>
                <a:latin typeface="Cambria" panose="02040503050406030204" pitchFamily="18" charset="0"/>
              </a:rPr>
              <a:t>УСЛУГ</a:t>
            </a:r>
            <a:endParaRPr lang="ru-RU" dirty="0"/>
          </a:p>
        </p:txBody>
      </p:sp>
      <p:sp>
        <p:nvSpPr>
          <p:cNvPr id="3" name="Объект 2"/>
          <p:cNvSpPr>
            <a:spLocks noGrp="1"/>
          </p:cNvSpPr>
          <p:nvPr>
            <p:ph idx="1"/>
          </p:nvPr>
        </p:nvSpPr>
        <p:spPr>
          <a:xfrm>
            <a:off x="179512" y="1124744"/>
            <a:ext cx="8856984" cy="6093296"/>
          </a:xfrm>
        </p:spPr>
        <p:txBody>
          <a:bodyPr>
            <a:normAutofit fontScale="25000" lnSpcReduction="20000"/>
          </a:bodyPr>
          <a:lstStyle/>
          <a:p>
            <a:pPr marL="82296" indent="0" algn="ctr">
              <a:buNone/>
            </a:pPr>
            <a:r>
              <a:rPr lang="ru-RU" sz="9600" b="1" i="1" dirty="0">
                <a:latin typeface="Cambria" panose="02040503050406030204" pitchFamily="18" charset="0"/>
              </a:rPr>
              <a:t>Электроэнергия</a:t>
            </a:r>
            <a:endParaRPr lang="ru-RU" sz="9600" dirty="0">
              <a:latin typeface="Cambria" panose="02040503050406030204" pitchFamily="18" charset="0"/>
            </a:endParaRPr>
          </a:p>
          <a:p>
            <a:pPr marL="82296" indent="0">
              <a:buNone/>
            </a:pPr>
            <a:r>
              <a:rPr lang="ru-RU" sz="9600" dirty="0" smtClean="0">
                <a:latin typeface="Cambria" panose="02040503050406030204" pitchFamily="18" charset="0"/>
              </a:rPr>
              <a:t>– </a:t>
            </a:r>
            <a:r>
              <a:rPr lang="ru-RU" sz="9600" dirty="0">
                <a:latin typeface="Cambria" panose="02040503050406030204" pitchFamily="18" charset="0"/>
              </a:rPr>
              <a:t>Выключай свет, когда выходишь из комнаты.</a:t>
            </a:r>
          </a:p>
          <a:p>
            <a:pPr marL="82296" indent="0" algn="just">
              <a:buNone/>
            </a:pPr>
            <a:r>
              <a:rPr lang="ru-RU" sz="9600" dirty="0">
                <a:latin typeface="Cambria" panose="02040503050406030204" pitchFamily="18" charset="0"/>
              </a:rPr>
              <a:t>– Не держи включенными все электроприборы сразу (счета будут огромными).</a:t>
            </a:r>
          </a:p>
          <a:p>
            <a:pPr marL="82296" indent="0" algn="just">
              <a:buNone/>
            </a:pPr>
            <a:r>
              <a:rPr lang="ru-RU" sz="9600" dirty="0">
                <a:latin typeface="Cambria" panose="02040503050406030204" pitchFamily="18" charset="0"/>
              </a:rPr>
              <a:t>– Отключай электроприборы из сети на ночь и на время отсутствия, вместо того чтобы оставлять их в «спящем» режиме.</a:t>
            </a:r>
          </a:p>
          <a:p>
            <a:pPr marL="82296" indent="0" algn="just">
              <a:buNone/>
            </a:pPr>
            <a:r>
              <a:rPr lang="ru-RU" sz="9600" dirty="0">
                <a:latin typeface="Cambria" panose="02040503050406030204" pitchFamily="18" charset="0"/>
              </a:rPr>
              <a:t>– Отключай зарядные устройства сразу после окончания зарядки.</a:t>
            </a:r>
          </a:p>
          <a:p>
            <a:pPr marL="82296" indent="0" algn="just">
              <a:buNone/>
            </a:pPr>
            <a:r>
              <a:rPr lang="ru-RU" sz="9600" dirty="0">
                <a:latin typeface="Cambria" panose="02040503050406030204" pitchFamily="18" charset="0"/>
              </a:rPr>
              <a:t>– Установи </a:t>
            </a:r>
            <a:r>
              <a:rPr lang="ru-RU" sz="9600" dirty="0" err="1">
                <a:latin typeface="Cambria" panose="02040503050406030204" pitchFamily="18" charset="0"/>
              </a:rPr>
              <a:t>двухтарифный</a:t>
            </a:r>
            <a:r>
              <a:rPr lang="ru-RU" sz="9600" dirty="0">
                <a:latin typeface="Cambria" panose="02040503050406030204" pitchFamily="18" charset="0"/>
              </a:rPr>
              <a:t> счетчик на оплату электроэнергии. Плата за 1 ночной киловатт меньше, чем за дневной. На это время целесообразно запланировать работу стиральной или посудомоечной машины, что </a:t>
            </a:r>
            <a:r>
              <a:rPr lang="ru-RU" sz="9600" dirty="0" smtClean="0">
                <a:latin typeface="Cambria" panose="02040503050406030204" pitchFamily="18" charset="0"/>
              </a:rPr>
              <a:t>может дать </a:t>
            </a:r>
            <a:r>
              <a:rPr lang="ru-RU" sz="9600" dirty="0">
                <a:latin typeface="Cambria" panose="02040503050406030204" pitchFamily="18" charset="0"/>
              </a:rPr>
              <a:t>существенную экономию. Экономичными являются и </a:t>
            </a:r>
            <a:r>
              <a:rPr lang="ru-RU" sz="9600" dirty="0" err="1">
                <a:latin typeface="Cambria" panose="02040503050406030204" pitchFamily="18" charset="0"/>
              </a:rPr>
              <a:t>трехтарифные</a:t>
            </a:r>
            <a:r>
              <a:rPr lang="ru-RU" sz="9600" dirty="0">
                <a:latin typeface="Cambria" panose="02040503050406030204" pitchFamily="18" charset="0"/>
              </a:rPr>
              <a:t> счетчики.</a:t>
            </a:r>
          </a:p>
          <a:p>
            <a:pPr marL="82296" indent="0" algn="just">
              <a:buNone/>
            </a:pPr>
            <a:r>
              <a:rPr lang="ru-RU" sz="9600" dirty="0">
                <a:latin typeface="Cambria" panose="02040503050406030204" pitchFamily="18" charset="0"/>
              </a:rPr>
              <a:t>– Используй при возможности </a:t>
            </a:r>
            <a:r>
              <a:rPr lang="ru-RU" sz="9600" dirty="0" err="1">
                <a:latin typeface="Cambria" panose="02040503050406030204" pitchFamily="18" charset="0"/>
              </a:rPr>
              <a:t>электросберегающие</a:t>
            </a:r>
            <a:r>
              <a:rPr lang="ru-RU" sz="9600" dirty="0">
                <a:latin typeface="Cambria" panose="02040503050406030204" pitchFamily="18" charset="0"/>
              </a:rPr>
              <a:t> лампочки (они дороже, но расход электроэнергии будет меньше).</a:t>
            </a:r>
          </a:p>
          <a:p>
            <a:pPr marL="82296" indent="0" algn="just">
              <a:buNone/>
            </a:pPr>
            <a:r>
              <a:rPr lang="ru-RU" sz="9600" dirty="0">
                <a:latin typeface="Cambria" panose="02040503050406030204" pitchFamily="18" charset="0"/>
              </a:rPr>
              <a:t> </a:t>
            </a:r>
          </a:p>
          <a:p>
            <a:pPr marL="82296" indent="0">
              <a:buNone/>
            </a:pPr>
            <a:endParaRPr lang="ru-RU" dirty="0"/>
          </a:p>
        </p:txBody>
      </p:sp>
      <p:sp>
        <p:nvSpPr>
          <p:cNvPr id="4" name="Стрелка влево 3">
            <a:hlinkClick r:id="rId2" action="ppaction://hlinksldjump" tooltip="Содержание стр.2"/>
          </p:cNvPr>
          <p:cNvSpPr/>
          <p:nvPr/>
        </p:nvSpPr>
        <p:spPr>
          <a:xfrm>
            <a:off x="323528" y="260648"/>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93479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2500"/>
                            </p:stCondLst>
                            <p:childTnLst>
                              <p:par>
                                <p:cTn id="13" presetID="6" presetClass="entr" presetSubtype="16"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4500"/>
                            </p:stCondLst>
                            <p:childTnLst>
                              <p:par>
                                <p:cTn id="17" presetID="6"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par>
                          <p:cTn id="20" fill="hold">
                            <p:stCondLst>
                              <p:cond delay="6500"/>
                            </p:stCondLst>
                            <p:childTnLst>
                              <p:par>
                                <p:cTn id="21" presetID="6" presetClass="entr" presetSubtype="16"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par>
                          <p:cTn id="24" fill="hold">
                            <p:stCondLst>
                              <p:cond delay="8500"/>
                            </p:stCondLst>
                            <p:childTnLst>
                              <p:par>
                                <p:cTn id="25" presetID="6" presetClass="entr" presetSubtype="16"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par>
                          <p:cTn id="28" fill="hold">
                            <p:stCondLst>
                              <p:cond delay="10500"/>
                            </p:stCondLst>
                            <p:childTnLst>
                              <p:par>
                                <p:cTn id="29" presetID="6" presetClass="entr" presetSubtype="16"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par>
                          <p:cTn id="32" fill="hold">
                            <p:stCondLst>
                              <p:cond delay="12500"/>
                            </p:stCondLst>
                            <p:childTnLst>
                              <p:par>
                                <p:cTn id="33" presetID="6" presetClass="entr" presetSubtype="16"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in)">
                                      <p:cBhvr>
                                        <p:cTn id="35" dur="2000"/>
                                        <p:tgtEl>
                                          <p:spTgt spid="3">
                                            <p:txEl>
                                              <p:pRg st="6" end="6"/>
                                            </p:txEl>
                                          </p:spTgt>
                                        </p:tgtEl>
                                      </p:cBhvr>
                                    </p:animEffect>
                                  </p:childTnLst>
                                </p:cTn>
                              </p:par>
                            </p:childTnLst>
                          </p:cTn>
                        </p:par>
                        <p:par>
                          <p:cTn id="36" fill="hold">
                            <p:stCondLst>
                              <p:cond delay="14500"/>
                            </p:stCondLst>
                            <p:childTnLst>
                              <p:par>
                                <p:cTn id="37" presetID="6" presetClass="entr" presetSubtype="16"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ircle(in)">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1673" y="116632"/>
            <a:ext cx="8352928" cy="5184576"/>
          </a:xfrm>
        </p:spPr>
        <p:txBody>
          <a:bodyPr>
            <a:normAutofit fontScale="62500" lnSpcReduction="20000"/>
          </a:bodyPr>
          <a:lstStyle/>
          <a:p>
            <a:pPr marL="82296" indent="0" algn="ctr">
              <a:buNone/>
            </a:pPr>
            <a:r>
              <a:rPr lang="ru-RU" sz="3700" b="1" i="1" dirty="0" smtClean="0">
                <a:latin typeface="Cambria" panose="02040503050406030204" pitchFamily="18" charset="0"/>
              </a:rPr>
              <a:t>Водоснабжение</a:t>
            </a:r>
            <a:endParaRPr lang="ru-RU" sz="3700" dirty="0">
              <a:latin typeface="Cambria" panose="02040503050406030204" pitchFamily="18" charset="0"/>
            </a:endParaRPr>
          </a:p>
          <a:p>
            <a:pPr marL="82296" indent="457200">
              <a:buNone/>
            </a:pPr>
            <a:r>
              <a:rPr lang="ru-RU" sz="3700" dirty="0" smtClean="0">
                <a:latin typeface="Cambria" panose="02040503050406030204" pitchFamily="18" charset="0"/>
              </a:rPr>
              <a:t>Если </a:t>
            </a:r>
            <a:r>
              <a:rPr lang="ru-RU" sz="3700" dirty="0">
                <a:latin typeface="Cambria" panose="02040503050406030204" pitchFamily="18" charset="0"/>
              </a:rPr>
              <a:t>у тебя установлены счетчики на воду, то существенной экономии можно добиться, соблюдая некоторые простые правила:</a:t>
            </a:r>
          </a:p>
          <a:p>
            <a:pPr marL="82296" indent="0">
              <a:buNone/>
            </a:pPr>
            <a:r>
              <a:rPr lang="ru-RU" sz="3700" dirty="0" smtClean="0">
                <a:latin typeface="Cambria" panose="02040503050406030204" pitchFamily="18" charset="0"/>
              </a:rPr>
              <a:t>– </a:t>
            </a:r>
            <a:r>
              <a:rPr lang="ru-RU" sz="3700" dirty="0">
                <a:latin typeface="Cambria" panose="02040503050406030204" pitchFamily="18" charset="0"/>
              </a:rPr>
              <a:t>отремонтируй или замени все протекающие трубы, краны и вентили. Закрывай кран плотно, если не пользуешься водой;</a:t>
            </a:r>
          </a:p>
          <a:p>
            <a:pPr marL="82296" indent="0">
              <a:buNone/>
            </a:pPr>
            <a:r>
              <a:rPr lang="ru-RU" sz="3700" dirty="0">
                <a:latin typeface="Cambria" panose="02040503050406030204" pitchFamily="18" charset="0"/>
              </a:rPr>
              <a:t>– отремонтируй сливной бачок, если он неисправен. Более экономичными являются унитазы с двумя режимами слива (слабым и сильным);</a:t>
            </a:r>
          </a:p>
          <a:p>
            <a:pPr marL="82296" indent="0">
              <a:buNone/>
            </a:pPr>
            <a:r>
              <a:rPr lang="ru-RU" sz="3700" dirty="0" smtClean="0">
                <a:latin typeface="Cambria" panose="02040503050406030204" pitchFamily="18" charset="0"/>
              </a:rPr>
              <a:t>– </a:t>
            </a:r>
            <a:r>
              <a:rPr lang="ru-RU" sz="3700" dirty="0">
                <a:latin typeface="Cambria" panose="02040503050406030204" pitchFamily="18" charset="0"/>
              </a:rPr>
              <a:t>выключай воду, когда чистишь зубы. Чтобы ополоснуть рот, достаточно одного стакана воды;</a:t>
            </a:r>
          </a:p>
          <a:p>
            <a:pPr marL="82296" indent="0">
              <a:buNone/>
            </a:pPr>
            <a:r>
              <a:rPr lang="ru-RU" sz="3700" dirty="0">
                <a:latin typeface="Cambria" panose="02040503050406030204" pitchFamily="18" charset="0"/>
              </a:rPr>
              <a:t>– если стираешь руками, то отполоскать белье можно и в тазу. Совсем не обязательно пользоваться для этого проточной водой.</a:t>
            </a:r>
          </a:p>
          <a:p>
            <a:pPr marL="82296" indent="0">
              <a:buNone/>
            </a:pPr>
            <a:endParaRPr lang="ru-RU" dirty="0"/>
          </a:p>
        </p:txBody>
      </p:sp>
      <p:pic>
        <p:nvPicPr>
          <p:cNvPr id="3074" name="Рисунок 28"/>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635896" y="4581128"/>
            <a:ext cx="2076450" cy="209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Стрелка влево 5">
            <a:hlinkClick r:id="rId3"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55299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3074"/>
                                        </p:tgtEl>
                                        <p:attrNameLst>
                                          <p:attrName>style.visibility</p:attrName>
                                        </p:attrNameLst>
                                      </p:cBhvr>
                                      <p:to>
                                        <p:strVal val="visible"/>
                                      </p:to>
                                    </p:set>
                                    <p:anim calcmode="lin" valueType="num">
                                      <p:cBhvr additive="base">
                                        <p:cTn id="26" dur="500" fill="hold"/>
                                        <p:tgtEl>
                                          <p:spTgt spid="3074"/>
                                        </p:tgtEl>
                                        <p:attrNameLst>
                                          <p:attrName>ppt_x</p:attrName>
                                        </p:attrNameLst>
                                      </p:cBhvr>
                                      <p:tavLst>
                                        <p:tav tm="0">
                                          <p:val>
                                            <p:strVal val="#ppt_x"/>
                                          </p:val>
                                        </p:tav>
                                        <p:tav tm="100000">
                                          <p:val>
                                            <p:strVal val="#ppt_x"/>
                                          </p:val>
                                        </p:tav>
                                      </p:tavLst>
                                    </p:anim>
                                    <p:anim calcmode="lin" valueType="num">
                                      <p:cBhvr additive="base">
                                        <p:cTn id="27"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76672"/>
            <a:ext cx="8316416" cy="1143000"/>
          </a:xfrm>
        </p:spPr>
        <p:txBody>
          <a:bodyPr>
            <a:normAutofit/>
          </a:bodyPr>
          <a:lstStyle/>
          <a:p>
            <a:pPr algn="ctr"/>
            <a:r>
              <a:rPr lang="ru-RU" sz="3600" b="1" dirty="0" smtClean="0">
                <a:latin typeface="Cambria" panose="02040503050406030204" pitchFamily="18" charset="0"/>
              </a:rPr>
              <a:t>Как оплатить электроэнергию </a:t>
            </a:r>
            <a:endParaRPr lang="ru-RU" sz="3600" b="1" dirty="0">
              <a:latin typeface="Cambria" panose="02040503050406030204" pitchFamily="18" charset="0"/>
            </a:endParaRPr>
          </a:p>
        </p:txBody>
      </p:sp>
      <p:sp>
        <p:nvSpPr>
          <p:cNvPr id="3" name="Объект 2"/>
          <p:cNvSpPr>
            <a:spLocks noGrp="1"/>
          </p:cNvSpPr>
          <p:nvPr>
            <p:ph idx="1"/>
          </p:nvPr>
        </p:nvSpPr>
        <p:spPr>
          <a:xfrm>
            <a:off x="1115616" y="1844824"/>
            <a:ext cx="7776864" cy="2880320"/>
          </a:xfrm>
        </p:spPr>
        <p:txBody>
          <a:bodyPr/>
          <a:lstStyle/>
          <a:p>
            <a:pPr marL="82296" indent="457200" algn="just">
              <a:buNone/>
            </a:pPr>
            <a:r>
              <a:rPr lang="ru-RU" sz="2400" dirty="0">
                <a:latin typeface="Cambria" panose="02040503050406030204" pitchFamily="18" charset="0"/>
              </a:rPr>
              <a:t>От тебя зависит, сколько платить за электроэнергию. Нет, ты не определяешь стоимость тарифов, но тем не менее ты можешь контролировать расход, а значит, и размер ежемесячной оплаты</a:t>
            </a:r>
            <a:r>
              <a:rPr lang="ru-RU" sz="2400" dirty="0" smtClean="0">
                <a:latin typeface="Cambria" panose="02040503050406030204" pitchFamily="18" charset="0"/>
              </a:rPr>
              <a:t>.</a:t>
            </a:r>
            <a:endParaRPr lang="ru-RU" sz="2400" dirty="0">
              <a:latin typeface="Cambria" panose="02040503050406030204" pitchFamily="18" charset="0"/>
            </a:endParaRPr>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83616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400"/>
                            </p:stCondLst>
                            <p:childTnLst>
                              <p:par>
                                <p:cTn id="12" presetID="16" presetClass="entr" presetSubtype="21"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82168" cy="1143000"/>
          </a:xfrm>
        </p:spPr>
        <p:txBody>
          <a:bodyPr>
            <a:noAutofit/>
          </a:bodyPr>
          <a:lstStyle/>
          <a:p>
            <a:pPr algn="ctr"/>
            <a:r>
              <a:rPr lang="ru-RU" sz="2800" b="1" dirty="0">
                <a:latin typeface="Cambria" panose="02040503050406030204" pitchFamily="18" charset="0"/>
              </a:rPr>
              <a:t>КАК ПРАВИЛЬНО ЗАПОЛНИТЬ КВИТАНЦИЮ ОПЛАТЫ ЗА </a:t>
            </a:r>
            <a:r>
              <a:rPr lang="ru-RU" sz="2800" b="1" dirty="0" smtClean="0">
                <a:latin typeface="Cambria" panose="02040503050406030204" pitchFamily="18" charset="0"/>
              </a:rPr>
              <a:t>ЭЛЕКТРОЭНЕРГИЮ</a:t>
            </a:r>
            <a:endParaRPr lang="ru-RU" sz="2800" dirty="0"/>
          </a:p>
        </p:txBody>
      </p:sp>
      <p:sp>
        <p:nvSpPr>
          <p:cNvPr id="3" name="Объект 2"/>
          <p:cNvSpPr>
            <a:spLocks noGrp="1"/>
          </p:cNvSpPr>
          <p:nvPr>
            <p:ph idx="1"/>
          </p:nvPr>
        </p:nvSpPr>
        <p:spPr>
          <a:xfrm>
            <a:off x="539552" y="1124744"/>
            <a:ext cx="8604448" cy="6120680"/>
          </a:xfrm>
        </p:spPr>
        <p:txBody>
          <a:bodyPr>
            <a:normAutofit fontScale="32500" lnSpcReduction="20000"/>
          </a:bodyPr>
          <a:lstStyle/>
          <a:p>
            <a:pPr marL="82296" indent="0">
              <a:buNone/>
            </a:pPr>
            <a:endParaRPr lang="ru-RU" sz="3800" dirty="0">
              <a:latin typeface="Cambria" panose="02040503050406030204" pitchFamily="18" charset="0"/>
            </a:endParaRPr>
          </a:p>
          <a:p>
            <a:pPr lvl="0"/>
            <a:r>
              <a:rPr lang="ru-RU" sz="5500" dirty="0">
                <a:latin typeface="Cambria" panose="02040503050406030204" pitchFamily="18" charset="0"/>
              </a:rPr>
              <a:t>Подойди к счетчику электроэнергии, который расположен в распределительном щитке около твоей входной двери</a:t>
            </a:r>
            <a:r>
              <a:rPr lang="ru-RU" sz="5500" dirty="0" smtClean="0">
                <a:latin typeface="Cambria" panose="02040503050406030204" pitchFamily="18" charset="0"/>
              </a:rPr>
              <a:t>.</a:t>
            </a:r>
            <a:endParaRPr lang="ru-RU" sz="5500" dirty="0">
              <a:latin typeface="Cambria" panose="02040503050406030204" pitchFamily="18" charset="0"/>
            </a:endParaRPr>
          </a:p>
          <a:p>
            <a:pPr lvl="0"/>
            <a:r>
              <a:rPr lang="ru-RU" sz="5500" dirty="0">
                <a:latin typeface="Cambria" panose="02040503050406030204" pitchFamily="18" charset="0"/>
              </a:rPr>
              <a:t>Запиши показания счетчика (пять цифр до запятой) в квитанцию в графу «Последнее</a:t>
            </a:r>
            <a:r>
              <a:rPr lang="ru-RU" sz="5500" dirty="0" smtClean="0">
                <a:latin typeface="Cambria" panose="02040503050406030204" pitchFamily="18" charset="0"/>
              </a:rPr>
              <a:t>».</a:t>
            </a:r>
            <a:endParaRPr lang="ru-RU" sz="5500" dirty="0">
              <a:latin typeface="Cambria" panose="02040503050406030204" pitchFamily="18" charset="0"/>
            </a:endParaRPr>
          </a:p>
          <a:p>
            <a:pPr lvl="0"/>
            <a:r>
              <a:rPr lang="ru-RU" sz="5500" dirty="0">
                <a:latin typeface="Cambria" panose="02040503050406030204" pitchFamily="18" charset="0"/>
              </a:rPr>
              <a:t>В графу «Предыдущее» запиши предыдущие показания счетчика за прошлый месяц (чтобы их узнать, посмотри в оплаченной квитанции за прошлый месяц в графе «Последнее»). Повтори запись еще раз (квитанция состоит из двух одинаковых половинок). Когда ты ее оплатишь, кассир в Сбербанке одну половинку оставит себе и выдаст тебе другую половинку или чек. Сохрани их – они тебе понадобятся в следующем месяце! Стоимость 1кВт•ч (указана в квитанции) умножай на «расход» и получи сумму платежа. Запиши ее в графу «Сумма к оплате</a:t>
            </a:r>
            <a:r>
              <a:rPr lang="ru-RU" sz="5500" dirty="0" smtClean="0">
                <a:latin typeface="Cambria" panose="02040503050406030204" pitchFamily="18" charset="0"/>
              </a:rPr>
              <a:t>».</a:t>
            </a:r>
            <a:endParaRPr lang="ru-RU" sz="5500" dirty="0">
              <a:latin typeface="Cambria" panose="02040503050406030204" pitchFamily="18" charset="0"/>
            </a:endParaRPr>
          </a:p>
          <a:p>
            <a:pPr lvl="0"/>
            <a:r>
              <a:rPr lang="ru-RU" sz="5500" dirty="0">
                <a:latin typeface="Cambria" panose="02040503050406030204" pitchFamily="18" charset="0"/>
              </a:rPr>
              <a:t>Теперь вычти из значения «последнее показание счетчика» значение «предыдущее показание счетчика» и получи расход электроэнергии. Запиши эту цифру в графе «Расход</a:t>
            </a:r>
            <a:r>
              <a:rPr lang="ru-RU" sz="5500" dirty="0" smtClean="0">
                <a:latin typeface="Cambria" panose="02040503050406030204" pitchFamily="18" charset="0"/>
              </a:rPr>
              <a:t>».</a:t>
            </a:r>
            <a:endParaRPr lang="ru-RU" sz="5500" dirty="0">
              <a:latin typeface="Cambria" panose="02040503050406030204" pitchFamily="18" charset="0"/>
            </a:endParaRPr>
          </a:p>
          <a:p>
            <a:pPr lvl="0"/>
            <a:r>
              <a:rPr lang="ru-RU" sz="5500" dirty="0">
                <a:latin typeface="Cambria" panose="02040503050406030204" pitchFamily="18" charset="0"/>
              </a:rPr>
              <a:t>Стоимость 1 </a:t>
            </a:r>
            <a:r>
              <a:rPr lang="ru-RU" sz="5500" dirty="0" err="1">
                <a:latin typeface="Cambria" panose="02040503050406030204" pitchFamily="18" charset="0"/>
              </a:rPr>
              <a:t>кВт•ч</a:t>
            </a:r>
            <a:r>
              <a:rPr lang="ru-RU" sz="5500" dirty="0">
                <a:latin typeface="Cambria" panose="02040503050406030204" pitchFamily="18" charset="0"/>
              </a:rPr>
              <a:t> (указана в квитанции) умножай на «расход» и получи сумму платежа. Запишите  в графу «Сумма к оплате</a:t>
            </a:r>
            <a:r>
              <a:rPr lang="ru-RU" sz="5500" dirty="0" smtClean="0">
                <a:latin typeface="Cambria" panose="02040503050406030204" pitchFamily="18" charset="0"/>
              </a:rPr>
              <a:t>».</a:t>
            </a:r>
            <a:r>
              <a:rPr lang="ru-RU" sz="5500" dirty="0">
                <a:latin typeface="Cambria" panose="02040503050406030204" pitchFamily="18" charset="0"/>
              </a:rPr>
              <a:t> </a:t>
            </a:r>
          </a:p>
          <a:p>
            <a:pPr lvl="0"/>
            <a:r>
              <a:rPr lang="ru-RU" sz="5500" dirty="0">
                <a:latin typeface="Cambria" panose="02040503050406030204" pitchFamily="18" charset="0"/>
              </a:rPr>
              <a:t>Повтори запись еще раз (квитанция состоит из двух одинаковых половинок). Когда ты ее оплатишь,</a:t>
            </a:r>
          </a:p>
          <a:p>
            <a:pPr lvl="0"/>
            <a:r>
              <a:rPr lang="ru-RU" sz="5500" dirty="0">
                <a:latin typeface="Cambria" panose="02040503050406030204" pitchFamily="18" charset="0"/>
              </a:rPr>
              <a:t>кассир в Сбербанке одну половинку оставит себе и выдаст тебе другую половинку или чек. Сохрани их – они тебе понадобятся в следующем месяце!</a:t>
            </a:r>
          </a:p>
          <a:p>
            <a:endParaRPr lang="ru-RU" sz="5500" dirty="0"/>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16851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31"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25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25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250"/>
                                        <p:tgtEl>
                                          <p:spTgt spid="3">
                                            <p:txEl>
                                              <p:pRg st="1" end="1"/>
                                            </p:txEl>
                                          </p:spTgt>
                                        </p:tgtEl>
                                      </p:cBhvr>
                                    </p:animEffect>
                                  </p:childTnLst>
                                </p:cTn>
                              </p:par>
                            </p:childTnLst>
                          </p:cTn>
                        </p:par>
                        <p:par>
                          <p:cTn id="16" fill="hold">
                            <p:stCondLst>
                              <p:cond delay="2250"/>
                            </p:stCondLst>
                            <p:childTnLst>
                              <p:par>
                                <p:cTn id="17" presetID="31"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25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25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250"/>
                                        <p:tgtEl>
                                          <p:spTgt spid="3">
                                            <p:txEl>
                                              <p:pRg st="2" end="2"/>
                                            </p:txEl>
                                          </p:spTgt>
                                        </p:tgtEl>
                                      </p:cBhvr>
                                    </p:animEffect>
                                  </p:childTnLst>
                                </p:cTn>
                              </p:par>
                            </p:childTnLst>
                          </p:cTn>
                        </p:par>
                        <p:par>
                          <p:cTn id="23" fill="hold">
                            <p:stCondLst>
                              <p:cond delay="3500"/>
                            </p:stCondLst>
                            <p:childTnLst>
                              <p:par>
                                <p:cTn id="24" presetID="31"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2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125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125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9" dur="1250"/>
                                        <p:tgtEl>
                                          <p:spTgt spid="3">
                                            <p:txEl>
                                              <p:pRg st="3" end="3"/>
                                            </p:txEl>
                                          </p:spTgt>
                                        </p:tgtEl>
                                      </p:cBhvr>
                                    </p:animEffect>
                                  </p:childTnLst>
                                </p:cTn>
                              </p:par>
                            </p:childTnLst>
                          </p:cTn>
                        </p:par>
                        <p:par>
                          <p:cTn id="30" fill="hold">
                            <p:stCondLst>
                              <p:cond delay="4750"/>
                            </p:stCondLst>
                            <p:childTnLst>
                              <p:par>
                                <p:cTn id="31" presetID="31" presetClass="entr" presetSubtype="0"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25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25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25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250"/>
                                        <p:tgtEl>
                                          <p:spTgt spid="3">
                                            <p:txEl>
                                              <p:pRg st="4" end="4"/>
                                            </p:txEl>
                                          </p:spTgt>
                                        </p:tgtEl>
                                      </p:cBhvr>
                                    </p:animEffect>
                                  </p:childTnLst>
                                </p:cTn>
                              </p:par>
                            </p:childTnLst>
                          </p:cTn>
                        </p:par>
                        <p:par>
                          <p:cTn id="37" fill="hold">
                            <p:stCondLst>
                              <p:cond delay="6000"/>
                            </p:stCondLst>
                            <p:childTnLst>
                              <p:par>
                                <p:cTn id="38" presetID="31" presetClass="entr" presetSubtype="0" fill="hold"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25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1250" fill="hold"/>
                                        <p:tgtEl>
                                          <p:spTgt spid="3">
                                            <p:txEl>
                                              <p:pRg st="5" end="5"/>
                                            </p:txEl>
                                          </p:spTgt>
                                        </p:tgtEl>
                                        <p:attrNameLst>
                                          <p:attrName>ppt_h</p:attrName>
                                        </p:attrNameLst>
                                      </p:cBhvr>
                                      <p:tavLst>
                                        <p:tav tm="0">
                                          <p:val>
                                            <p:fltVal val="0"/>
                                          </p:val>
                                        </p:tav>
                                        <p:tav tm="100000">
                                          <p:val>
                                            <p:strVal val="#ppt_h"/>
                                          </p:val>
                                        </p:tav>
                                      </p:tavLst>
                                    </p:anim>
                                    <p:anim calcmode="lin" valueType="num">
                                      <p:cBhvr>
                                        <p:cTn id="42" dur="125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3" dur="1250"/>
                                        <p:tgtEl>
                                          <p:spTgt spid="3">
                                            <p:txEl>
                                              <p:pRg st="5" end="5"/>
                                            </p:txEl>
                                          </p:spTgt>
                                        </p:tgtEl>
                                      </p:cBhvr>
                                    </p:animEffect>
                                  </p:childTnLst>
                                </p:cTn>
                              </p:par>
                            </p:childTnLst>
                          </p:cTn>
                        </p:par>
                        <p:par>
                          <p:cTn id="44" fill="hold">
                            <p:stCondLst>
                              <p:cond delay="7250"/>
                            </p:stCondLst>
                            <p:childTnLst>
                              <p:par>
                                <p:cTn id="45" presetID="31" presetClass="entr" presetSubtype="0" fill="hold"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25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25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25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250"/>
                                        <p:tgtEl>
                                          <p:spTgt spid="3">
                                            <p:txEl>
                                              <p:pRg st="6" end="6"/>
                                            </p:txEl>
                                          </p:spTgt>
                                        </p:tgtEl>
                                      </p:cBhvr>
                                    </p:animEffect>
                                  </p:childTnLst>
                                </p:cTn>
                              </p:par>
                            </p:childTnLst>
                          </p:cTn>
                        </p:par>
                        <p:par>
                          <p:cTn id="51" fill="hold">
                            <p:stCondLst>
                              <p:cond delay="8500"/>
                            </p:stCondLst>
                            <p:childTnLst>
                              <p:par>
                                <p:cTn id="52" presetID="31" presetClass="entr" presetSubtype="0" fill="hold"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125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1250" fill="hold"/>
                                        <p:tgtEl>
                                          <p:spTgt spid="3">
                                            <p:txEl>
                                              <p:pRg st="7" end="7"/>
                                            </p:txEl>
                                          </p:spTgt>
                                        </p:tgtEl>
                                        <p:attrNameLst>
                                          <p:attrName>ppt_h</p:attrName>
                                        </p:attrNameLst>
                                      </p:cBhvr>
                                      <p:tavLst>
                                        <p:tav tm="0">
                                          <p:val>
                                            <p:fltVal val="0"/>
                                          </p:val>
                                        </p:tav>
                                        <p:tav tm="100000">
                                          <p:val>
                                            <p:strVal val="#ppt_h"/>
                                          </p:val>
                                        </p:tav>
                                      </p:tavLst>
                                    </p:anim>
                                    <p:anim calcmode="lin" valueType="num">
                                      <p:cBhvr>
                                        <p:cTn id="56" dur="125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1143000"/>
          </a:xfrm>
        </p:spPr>
        <p:txBody>
          <a:bodyPr>
            <a:normAutofit/>
          </a:bodyPr>
          <a:lstStyle/>
          <a:p>
            <a:r>
              <a:rPr lang="ru-RU" sz="4400" b="1" dirty="0" smtClean="0">
                <a:latin typeface="Cambria" panose="02040503050406030204" pitchFamily="18" charset="0"/>
              </a:rPr>
              <a:t>Это нужно знать заранее !</a:t>
            </a:r>
            <a:endParaRPr lang="ru-RU" sz="4400" b="1" dirty="0">
              <a:latin typeface="Cambria" panose="02040503050406030204" pitchFamily="18" charset="0"/>
            </a:endParaRPr>
          </a:p>
        </p:txBody>
      </p:sp>
      <p:sp>
        <p:nvSpPr>
          <p:cNvPr id="3" name="Объект 2"/>
          <p:cNvSpPr>
            <a:spLocks noGrp="1"/>
          </p:cNvSpPr>
          <p:nvPr>
            <p:ph idx="1"/>
          </p:nvPr>
        </p:nvSpPr>
        <p:spPr>
          <a:xfrm>
            <a:off x="1043608" y="1340768"/>
            <a:ext cx="7632848" cy="4968552"/>
          </a:xfrm>
        </p:spPr>
        <p:txBody>
          <a:bodyPr>
            <a:normAutofit lnSpcReduction="10000"/>
          </a:bodyPr>
          <a:lstStyle/>
          <a:p>
            <a:pPr lvl="0" algn="just">
              <a:buClr>
                <a:schemeClr val="tx2">
                  <a:lumMod val="75000"/>
                </a:schemeClr>
              </a:buClr>
              <a:buFont typeface="Wingdings" panose="05000000000000000000" pitchFamily="2" charset="2"/>
              <a:buChar char="Ø"/>
            </a:pPr>
            <a:r>
              <a:rPr lang="ru-RU" sz="2800" dirty="0">
                <a:latin typeface="Cambria" panose="02040503050406030204" pitchFamily="18" charset="0"/>
              </a:rPr>
              <a:t>Статус сироты или ребенка, оставшегося без попечения родителей, сохраняется  до 18 </a:t>
            </a:r>
            <a:r>
              <a:rPr lang="ru-RU" sz="2800" dirty="0" smtClean="0">
                <a:latin typeface="Cambria" panose="02040503050406030204" pitchFamily="18" charset="0"/>
              </a:rPr>
              <a:t>лет.</a:t>
            </a:r>
          </a:p>
          <a:p>
            <a:pPr marL="82296" lvl="0" indent="0" algn="just">
              <a:buClr>
                <a:schemeClr val="tx2">
                  <a:lumMod val="75000"/>
                </a:schemeClr>
              </a:buClr>
              <a:buNone/>
            </a:pPr>
            <a:endParaRPr lang="ru-RU" sz="2800" dirty="0" smtClean="0">
              <a:latin typeface="Cambria" panose="02040503050406030204" pitchFamily="18" charset="0"/>
            </a:endParaRPr>
          </a:p>
          <a:p>
            <a:pPr lvl="0" algn="just">
              <a:buClr>
                <a:schemeClr val="tx2">
                  <a:lumMod val="75000"/>
                </a:schemeClr>
              </a:buClr>
              <a:buFont typeface="Wingdings" panose="05000000000000000000" pitchFamily="2" charset="2"/>
              <a:buChar char="Ø"/>
            </a:pPr>
            <a:r>
              <a:rPr lang="ru-RU" sz="2800" dirty="0" smtClean="0">
                <a:latin typeface="Cambria" panose="02040503050406030204" pitchFamily="18" charset="0"/>
              </a:rPr>
              <a:t>С </a:t>
            </a:r>
            <a:r>
              <a:rPr lang="ru-RU" sz="2800" dirty="0">
                <a:latin typeface="Cambria" panose="02040503050406030204" pitchFamily="18" charset="0"/>
              </a:rPr>
              <a:t>18 до 23 лет ты принадлежишь к лицам из числа детей-сирот и детей, оставшихся без попечения родителей. Это значит, что ты обычный взрослый, самостоятельный человек, у которого есть некоторые дополнительные льготы. Ты сам отвечаешь за: свое жилье, свое здоровье, свою жизнь.</a:t>
            </a:r>
          </a:p>
          <a:p>
            <a:pPr marL="82296" indent="0">
              <a:buNone/>
            </a:pPr>
            <a:endParaRPr lang="ru-RU" dirty="0">
              <a:latin typeface="Cambria" panose="02040503050406030204" pitchFamily="18" charset="0"/>
            </a:endParaRPr>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782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75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5" dur="750"/>
                                        <p:tgtEl>
                                          <p:spTgt spid="3">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9"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0"/>
            <a:ext cx="7848872" cy="1138138"/>
          </a:xfrm>
        </p:spPr>
        <p:txBody>
          <a:bodyPr>
            <a:normAutofit/>
          </a:bodyPr>
          <a:lstStyle/>
          <a:p>
            <a:pPr algn="ctr"/>
            <a:r>
              <a:rPr lang="ru-RU" sz="2800" b="1" dirty="0" smtClean="0">
                <a:latin typeface="Cambria" panose="02040503050406030204" pitchFamily="18" charset="0"/>
              </a:rPr>
              <a:t>Как оплатить квитанцию за газ</a:t>
            </a:r>
            <a:endParaRPr lang="ru-RU" sz="2800" b="1" dirty="0">
              <a:latin typeface="Cambria" panose="02040503050406030204" pitchFamily="18" charset="0"/>
            </a:endParaRPr>
          </a:p>
        </p:txBody>
      </p:sp>
      <p:sp>
        <p:nvSpPr>
          <p:cNvPr id="3" name="Объект 2"/>
          <p:cNvSpPr>
            <a:spLocks noGrp="1"/>
          </p:cNvSpPr>
          <p:nvPr>
            <p:ph idx="1"/>
          </p:nvPr>
        </p:nvSpPr>
        <p:spPr>
          <a:xfrm>
            <a:off x="971600" y="980728"/>
            <a:ext cx="7992888" cy="5688632"/>
          </a:xfrm>
        </p:spPr>
        <p:txBody>
          <a:bodyPr/>
          <a:lstStyle/>
          <a:p>
            <a:pPr marL="82296" indent="0" algn="just">
              <a:buNone/>
            </a:pPr>
            <a:r>
              <a:rPr lang="ru-RU" sz="2400" dirty="0" smtClean="0">
                <a:latin typeface="Cambria" panose="02040503050406030204" pitchFamily="18" charset="0"/>
              </a:rPr>
              <a:t>Если </a:t>
            </a:r>
            <a:r>
              <a:rPr lang="ru-RU" sz="2400" dirty="0">
                <a:latin typeface="Cambria" panose="02040503050406030204" pitchFamily="18" charset="0"/>
              </a:rPr>
              <a:t>у тебя нет счетчика на газ, то ты оплачиваешь стоимость тарифа, помноженного на количество людей, прописанных в квартире. Если у тебя стоит счетчик, ты действуешь так же, как указано в главе про оплату электроэнергии.</a:t>
            </a:r>
          </a:p>
          <a:p>
            <a:pPr marL="82296" indent="0">
              <a:buNone/>
            </a:pPr>
            <a:endParaRPr lang="ru-RU" dirty="0" smtClean="0"/>
          </a:p>
          <a:p>
            <a:pPr marL="82296" indent="0" algn="ctr">
              <a:buNone/>
            </a:pPr>
            <a:r>
              <a:rPr lang="ru-RU" sz="2800" b="1" dirty="0" smtClean="0">
                <a:solidFill>
                  <a:schemeClr val="tx2">
                    <a:lumMod val="75000"/>
                  </a:schemeClr>
                </a:solidFill>
                <a:effectLst>
                  <a:outerShdw blurRad="38100" dist="38100" dir="2700000" algn="tl">
                    <a:srgbClr val="000000">
                      <a:alpha val="43137"/>
                    </a:srgbClr>
                  </a:outerShdw>
                </a:effectLst>
                <a:latin typeface="Cambria" panose="02040503050406030204" pitchFamily="18" charset="0"/>
              </a:rPr>
              <a:t>Как оплатить квитанцию за телефон</a:t>
            </a:r>
          </a:p>
          <a:p>
            <a:pPr marL="82296" indent="0" algn="just">
              <a:buNone/>
            </a:pPr>
            <a:r>
              <a:rPr lang="ru-RU" sz="2400" dirty="0">
                <a:solidFill>
                  <a:schemeClr val="tx2">
                    <a:lumMod val="75000"/>
                  </a:schemeClr>
                </a:solidFill>
                <a:latin typeface="Cambria" panose="02040503050406030204" pitchFamily="18" charset="0"/>
              </a:rPr>
              <a:t>Квитанцию оплаты за телефон присылают на имя СОБСТВЕННИКА КВАРТИРЫ ИЛИ НАНИМАТЕЛЯ из телефонного узла каждый месяц. Размер платы зависит от выбранного тарифа количества исходящих телефонных звонков с твоего номера </a:t>
            </a:r>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482808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6126"/>
            <a:ext cx="6264696" cy="1156990"/>
          </a:xfrm>
        </p:spPr>
        <p:txBody>
          <a:bodyPr>
            <a:normAutofit/>
          </a:bodyPr>
          <a:lstStyle/>
          <a:p>
            <a:r>
              <a:rPr lang="ru-RU" sz="3000" b="1" dirty="0" smtClean="0">
                <a:latin typeface="Cambria" panose="02040503050406030204" pitchFamily="18" charset="0"/>
              </a:rPr>
              <a:t>Правила заполнения квитанции </a:t>
            </a:r>
            <a:endParaRPr lang="ru-RU" sz="3000" b="1" dirty="0">
              <a:latin typeface="Cambria" panose="02040503050406030204" pitchFamily="18" charset="0"/>
            </a:endParaRPr>
          </a:p>
        </p:txBody>
      </p:sp>
      <p:sp>
        <p:nvSpPr>
          <p:cNvPr id="3" name="Объект 2"/>
          <p:cNvSpPr>
            <a:spLocks noGrp="1"/>
          </p:cNvSpPr>
          <p:nvPr>
            <p:ph idx="1"/>
          </p:nvPr>
        </p:nvSpPr>
        <p:spPr>
          <a:xfrm>
            <a:off x="683568" y="908720"/>
            <a:ext cx="8280920" cy="5760640"/>
          </a:xfrm>
        </p:spPr>
        <p:txBody>
          <a:bodyPr>
            <a:normAutofit fontScale="92500"/>
          </a:bodyPr>
          <a:lstStyle/>
          <a:p>
            <a:pPr lvl="0" algn="just"/>
            <a:r>
              <a:rPr lang="ru-RU" sz="2600" dirty="0">
                <a:latin typeface="Cambria" panose="02040503050406030204" pitchFamily="18" charset="0"/>
              </a:rPr>
              <a:t>Внимательно посмотри в строку «Итого к оплате». Это та сумма, которую ты обязан оплатить, чтобы телефон продолжал работать и его не отключили.</a:t>
            </a:r>
          </a:p>
          <a:p>
            <a:pPr lvl="0" algn="just"/>
            <a:r>
              <a:rPr lang="ru-RU" sz="2600" dirty="0">
                <a:latin typeface="Cambria" panose="02040503050406030204" pitchFamily="18" charset="0"/>
              </a:rPr>
              <a:t>В графу «Аванс» ты сам можешь вписать сумму, которую хочешь внести за телефон вперед, то есть до фактического оказания услуг. Это удобно, если ты, например, уезжаешь и знаешь, что в следующем месяце пойти в Сбербанк не получится. Тогда оплата спишется своевременно и телефон не отключат.</a:t>
            </a:r>
          </a:p>
          <a:p>
            <a:pPr lvl="0" algn="just"/>
            <a:r>
              <a:rPr lang="ru-RU" sz="2600" dirty="0">
                <a:latin typeface="Cambria" panose="02040503050406030204" pitchFamily="18" charset="0"/>
              </a:rPr>
              <a:t>Не забудь поставить подпись.</a:t>
            </a:r>
          </a:p>
          <a:p>
            <a:pPr algn="just"/>
            <a:endParaRPr lang="ru-RU" sz="2600" dirty="0">
              <a:latin typeface="Cambria" panose="02040503050406030204" pitchFamily="18" charset="0"/>
            </a:endParaRPr>
          </a:p>
          <a:p>
            <a:pPr marL="82296" indent="0" algn="just">
              <a:buNone/>
            </a:pPr>
            <a:r>
              <a:rPr lang="ru-RU" sz="2600" dirty="0">
                <a:latin typeface="Cambria" panose="02040503050406030204" pitchFamily="18" charset="0"/>
              </a:rPr>
              <a:t>Оплатить квитанции можно в ЛЮБОМ ОТДЕЛЕНИИ СБЕРБАНКА ИЛИ В ОТДЕЛЕНИЯХ ДРУГИХ БАНКОВ, НА ПОЧТЕ, а также в специальных ТЕРМИНАЛАХ ОПЛАТЫ.</a:t>
            </a:r>
          </a:p>
          <a:p>
            <a:pPr marL="82296" indent="0">
              <a:buNone/>
            </a:pPr>
            <a:endParaRPr lang="ru-RU" dirty="0"/>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29767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836712"/>
            <a:ext cx="7890080" cy="4800600"/>
          </a:xfrm>
        </p:spPr>
        <p:txBody>
          <a:bodyPr>
            <a:normAutofit fontScale="85000" lnSpcReduction="20000"/>
          </a:bodyPr>
          <a:lstStyle/>
          <a:p>
            <a:pPr marL="82296" indent="0" algn="ctr">
              <a:buNone/>
            </a:pPr>
            <a:r>
              <a:rPr lang="ru-RU" b="1" dirty="0">
                <a:solidFill>
                  <a:srgbClr val="FF0000"/>
                </a:solidFill>
                <a:effectLst>
                  <a:outerShdw blurRad="38100" dist="38100" dir="2700000" algn="tl">
                    <a:srgbClr val="000000">
                      <a:alpha val="43137"/>
                    </a:srgbClr>
                  </a:outerShdw>
                </a:effectLst>
                <a:latin typeface="Cambria" panose="02040503050406030204" pitchFamily="18" charset="0"/>
              </a:rPr>
              <a:t>ПОМНИ!</a:t>
            </a:r>
            <a:endParaRPr lang="ru-RU" dirty="0">
              <a:solidFill>
                <a:srgbClr val="FF0000"/>
              </a:solidFill>
              <a:effectLst>
                <a:outerShdw blurRad="38100" dist="38100" dir="2700000" algn="tl">
                  <a:srgbClr val="000000">
                    <a:alpha val="43137"/>
                  </a:srgbClr>
                </a:outerShdw>
              </a:effectLst>
              <a:latin typeface="Cambria" panose="02040503050406030204" pitchFamily="18" charset="0"/>
            </a:endParaRPr>
          </a:p>
          <a:p>
            <a:pPr algn="just"/>
            <a:endParaRPr lang="ru-RU" b="1" dirty="0" smtClean="0">
              <a:latin typeface="Cambria" panose="02040503050406030204" pitchFamily="18" charset="0"/>
            </a:endParaRPr>
          </a:p>
          <a:p>
            <a:pPr marL="82296" indent="0" algn="just">
              <a:buNone/>
            </a:pPr>
            <a:r>
              <a:rPr lang="ru-RU" b="1" dirty="0" smtClean="0">
                <a:latin typeface="Cambria" panose="02040503050406030204" pitchFamily="18" charset="0"/>
              </a:rPr>
              <a:t>Оплачивать </a:t>
            </a:r>
            <a:r>
              <a:rPr lang="ru-RU" b="1" dirty="0">
                <a:latin typeface="Cambria" panose="02040503050406030204" pitchFamily="18" charset="0"/>
              </a:rPr>
              <a:t>счета несложно. Главное – делать это вовремя! Это можно сделать в Сбербанке, на почте, через электронные терминалы оплаты!</a:t>
            </a:r>
            <a:endParaRPr lang="ru-RU" dirty="0">
              <a:latin typeface="Cambria" panose="02040503050406030204" pitchFamily="18" charset="0"/>
            </a:endParaRPr>
          </a:p>
          <a:p>
            <a:pPr algn="just"/>
            <a:endParaRPr lang="ru-RU" b="1" dirty="0" smtClean="0">
              <a:latin typeface="Cambria" panose="02040503050406030204" pitchFamily="18" charset="0"/>
            </a:endParaRPr>
          </a:p>
          <a:p>
            <a:pPr marL="82296" indent="0" algn="just">
              <a:buNone/>
            </a:pPr>
            <a:r>
              <a:rPr lang="ru-RU" b="1" dirty="0" smtClean="0">
                <a:latin typeface="Cambria" panose="02040503050406030204" pitchFamily="18" charset="0"/>
              </a:rPr>
              <a:t>Храни </a:t>
            </a:r>
            <a:r>
              <a:rPr lang="ru-RU" b="1" dirty="0">
                <a:latin typeface="Cambria" panose="02040503050406030204" pitchFamily="18" charset="0"/>
              </a:rPr>
              <a:t>оплаченные чеки и квитанции как минимум 3 года и в одном месте! Если деньги не поступят на нужный счет, оплаченная квитанция снимет с тебя ответственность и убережет от двойной оплаты!</a:t>
            </a:r>
            <a:endParaRPr lang="ru-RU" dirty="0">
              <a:latin typeface="Cambria" panose="02040503050406030204" pitchFamily="18" charset="0"/>
            </a:endParaRPr>
          </a:p>
          <a:p>
            <a:pPr marL="82296" indent="0">
              <a:buNone/>
            </a:pPr>
            <a:endParaRPr lang="ru-RU" dirty="0"/>
          </a:p>
        </p:txBody>
      </p:sp>
      <p:sp>
        <p:nvSpPr>
          <p:cNvPr id="5" name="Стрелка влево 4">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9137842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0"/>
            <a:ext cx="7498080" cy="1143000"/>
          </a:xfrm>
        </p:spPr>
        <p:txBody>
          <a:bodyPr>
            <a:normAutofit/>
          </a:bodyPr>
          <a:lstStyle/>
          <a:p>
            <a:pPr algn="ctr"/>
            <a:r>
              <a:rPr lang="ru-RU" sz="3600" b="1" dirty="0" smtClean="0">
                <a:latin typeface="Cambria" panose="02040503050406030204" pitchFamily="18" charset="0"/>
              </a:rPr>
              <a:t>Правила безопасности дома</a:t>
            </a:r>
            <a:endParaRPr lang="ru-RU" sz="3600" b="1" dirty="0">
              <a:latin typeface="Cambria" panose="02040503050406030204" pitchFamily="18" charset="0"/>
            </a:endParaRPr>
          </a:p>
        </p:txBody>
      </p:sp>
      <p:sp>
        <p:nvSpPr>
          <p:cNvPr id="3" name="Объект 2"/>
          <p:cNvSpPr>
            <a:spLocks noGrp="1"/>
          </p:cNvSpPr>
          <p:nvPr>
            <p:ph idx="1"/>
          </p:nvPr>
        </p:nvSpPr>
        <p:spPr>
          <a:xfrm>
            <a:off x="179512" y="980728"/>
            <a:ext cx="8754176" cy="5267672"/>
          </a:xfrm>
        </p:spPr>
        <p:txBody>
          <a:bodyPr>
            <a:normAutofit fontScale="92500" lnSpcReduction="10000"/>
          </a:bodyPr>
          <a:lstStyle/>
          <a:p>
            <a:pPr marL="82296" indent="0" algn="just">
              <a:buNone/>
            </a:pPr>
            <a:r>
              <a:rPr lang="ru-RU" sz="2400" dirty="0">
                <a:latin typeface="Cambria" panose="02040503050406030204" pitchFamily="18" charset="0"/>
              </a:rPr>
              <a:t>Город – большой организм, в котором кроется много опас­ностей. Чтобы избежать большинства из них, нужно быть внимательным и соблюдать простые правила.</a:t>
            </a:r>
          </a:p>
          <a:p>
            <a:pPr marL="82296" indent="0" algn="just">
              <a:buNone/>
            </a:pPr>
            <a:r>
              <a:rPr lang="ru-RU" sz="2400" dirty="0">
                <a:latin typeface="Cambria" panose="02040503050406030204" pitchFamily="18" charset="0"/>
              </a:rPr>
              <a:t>В твоем доме наибольшего внимания требуют источники газа, воды и электричества</a:t>
            </a:r>
            <a:r>
              <a:rPr lang="ru-RU" sz="2400" dirty="0" smtClean="0">
                <a:latin typeface="Cambria" panose="02040503050406030204" pitchFamily="18" charset="0"/>
              </a:rPr>
              <a:t>.</a:t>
            </a:r>
          </a:p>
          <a:p>
            <a:pPr marL="82296" indent="0" algn="just">
              <a:buNone/>
            </a:pPr>
            <a:r>
              <a:rPr lang="ru-RU" sz="2400" b="1" dirty="0">
                <a:solidFill>
                  <a:srgbClr val="FF0000"/>
                </a:solidFill>
                <a:effectLst>
                  <a:outerShdw blurRad="38100" dist="38100" dir="2700000" algn="tl">
                    <a:srgbClr val="000000">
                      <a:alpha val="43137"/>
                    </a:srgbClr>
                  </a:outerShdw>
                </a:effectLst>
                <a:latin typeface="Cambria" panose="02040503050406030204" pitchFamily="18" charset="0"/>
              </a:rPr>
              <a:t>ГАЗ! </a:t>
            </a:r>
          </a:p>
          <a:p>
            <a:pPr marL="82296" indent="0" algn="just">
              <a:buNone/>
            </a:pPr>
            <a:r>
              <a:rPr lang="ru-RU" sz="2400" dirty="0">
                <a:latin typeface="Cambria" panose="02040503050406030204" pitchFamily="18" charset="0"/>
              </a:rPr>
              <a:t>• Выключай газовую плиту, когда не готовишь. </a:t>
            </a:r>
          </a:p>
          <a:p>
            <a:pPr marL="82296" indent="0" algn="just">
              <a:buNone/>
            </a:pPr>
            <a:r>
              <a:rPr lang="ru-RU" sz="2400" dirty="0">
                <a:latin typeface="Cambria" panose="02040503050406030204" pitchFamily="18" charset="0"/>
              </a:rPr>
              <a:t>• Выключай газовый кран, когда уходишь из дома и на ночь. </a:t>
            </a:r>
          </a:p>
          <a:p>
            <a:pPr marL="82296" indent="0" algn="just">
              <a:buNone/>
            </a:pPr>
            <a:r>
              <a:rPr lang="ru-RU" sz="2400" dirty="0">
                <a:latin typeface="Cambria" panose="02040503050406030204" pitchFamily="18" charset="0"/>
              </a:rPr>
              <a:t>• Если чувствуешь запах газа: </a:t>
            </a:r>
          </a:p>
          <a:p>
            <a:pPr marL="82296" indent="0" algn="just">
              <a:buNone/>
            </a:pPr>
            <a:r>
              <a:rPr lang="ru-RU" sz="2400" dirty="0">
                <a:latin typeface="Cambria" panose="02040503050406030204" pitchFamily="18" charset="0"/>
              </a:rPr>
              <a:t>– не включай свет, электроприборы, </a:t>
            </a:r>
          </a:p>
          <a:p>
            <a:pPr marL="82296" indent="0" algn="just">
              <a:buNone/>
            </a:pPr>
            <a:r>
              <a:rPr lang="ru-RU" sz="2400" dirty="0">
                <a:latin typeface="Cambria" panose="02040503050406030204" pitchFamily="18" charset="0"/>
              </a:rPr>
              <a:t>– не пользуйся спичками, зажигалками, </a:t>
            </a:r>
          </a:p>
          <a:p>
            <a:pPr marL="82296" indent="0" algn="just">
              <a:buNone/>
            </a:pPr>
            <a:r>
              <a:rPr lang="ru-RU" sz="2400" dirty="0">
                <a:latin typeface="Cambria" panose="02040503050406030204" pitchFamily="18" charset="0"/>
              </a:rPr>
              <a:t>– закрой газовый кран,</a:t>
            </a:r>
          </a:p>
          <a:p>
            <a:pPr marL="82296" indent="0" algn="just">
              <a:buNone/>
            </a:pPr>
            <a:r>
              <a:rPr lang="ru-RU" sz="2400" dirty="0">
                <a:latin typeface="Cambria" panose="02040503050406030204" pitchFamily="18" charset="0"/>
              </a:rPr>
              <a:t>– открой окна, проветри помещение, </a:t>
            </a:r>
          </a:p>
          <a:p>
            <a:pPr marL="82296" indent="0" algn="just">
              <a:buNone/>
            </a:pPr>
            <a:r>
              <a:rPr lang="ru-RU" sz="2400" dirty="0">
                <a:latin typeface="Cambria" panose="02040503050406030204" pitchFamily="18" charset="0"/>
              </a:rPr>
              <a:t>– позвони по телефону 04 для устранения неисправности. </a:t>
            </a:r>
          </a:p>
          <a:p>
            <a:pPr marL="82296" indent="0" algn="just">
              <a:buNone/>
            </a:pPr>
            <a:endParaRPr lang="ru-RU" sz="2400" dirty="0" smtClean="0">
              <a:latin typeface="Cambria" panose="02040503050406030204" pitchFamily="18" charset="0"/>
            </a:endParaRPr>
          </a:p>
          <a:p>
            <a:pPr marL="82296" indent="0" algn="just">
              <a:buNone/>
            </a:pPr>
            <a:endParaRPr lang="ru-RU" sz="2400" dirty="0">
              <a:latin typeface="Cambria" panose="02040503050406030204" pitchFamily="18" charset="0"/>
            </a:endParaRPr>
          </a:p>
        </p:txBody>
      </p:sp>
      <p:sp>
        <p:nvSpPr>
          <p:cNvPr id="4" name="Стрелка влево 3">
            <a:hlinkClick r:id="rId2"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59272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400"/>
                            </p:stCondLst>
                            <p:childTnLst>
                              <p:par>
                                <p:cTn id="13" presetID="14" presetClass="entr" presetSubtype="1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par>
                          <p:cTn id="16" fill="hold">
                            <p:stCondLst>
                              <p:cond delay="2900"/>
                            </p:stCondLst>
                            <p:childTnLst>
                              <p:par>
                                <p:cTn id="17" presetID="14" presetClass="entr" presetSubtype="1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par>
                          <p:cTn id="20" fill="hold">
                            <p:stCondLst>
                              <p:cond delay="3400"/>
                            </p:stCondLst>
                            <p:childTnLst>
                              <p:par>
                                <p:cTn id="21" presetID="14" presetClass="entr" presetSubtype="1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500"/>
                                        <p:tgtEl>
                                          <p:spTgt spid="3">
                                            <p:txEl>
                                              <p:pRg st="2" end="2"/>
                                            </p:txEl>
                                          </p:spTgt>
                                        </p:tgtEl>
                                      </p:cBhvr>
                                    </p:animEffect>
                                  </p:childTnLst>
                                </p:cTn>
                              </p:par>
                            </p:childTnLst>
                          </p:cTn>
                        </p:par>
                        <p:par>
                          <p:cTn id="24" fill="hold">
                            <p:stCondLst>
                              <p:cond delay="3900"/>
                            </p:stCondLst>
                            <p:childTnLst>
                              <p:par>
                                <p:cTn id="25" presetID="14" presetClass="entr" presetSubtype="10"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par>
                          <p:cTn id="28" fill="hold">
                            <p:stCondLst>
                              <p:cond delay="4400"/>
                            </p:stCondLst>
                            <p:childTnLst>
                              <p:par>
                                <p:cTn id="29" presetID="14" presetClass="entr" presetSubtype="1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childTnLst>
                          </p:cTn>
                        </p:par>
                        <p:par>
                          <p:cTn id="32" fill="hold">
                            <p:stCondLst>
                              <p:cond delay="4900"/>
                            </p:stCondLst>
                            <p:childTnLst>
                              <p:par>
                                <p:cTn id="33" presetID="14" presetClass="entr" presetSubtype="1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5" dur="500"/>
                                        <p:tgtEl>
                                          <p:spTgt spid="3">
                                            <p:txEl>
                                              <p:pRg st="5" end="5"/>
                                            </p:txEl>
                                          </p:spTgt>
                                        </p:tgtEl>
                                      </p:cBhvr>
                                    </p:animEffect>
                                  </p:childTnLst>
                                </p:cTn>
                              </p:par>
                            </p:childTnLst>
                          </p:cTn>
                        </p:par>
                        <p:par>
                          <p:cTn id="36" fill="hold">
                            <p:stCondLst>
                              <p:cond delay="5400"/>
                            </p:stCondLst>
                            <p:childTnLst>
                              <p:par>
                                <p:cTn id="37" presetID="14" presetClass="entr" presetSubtype="10"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9" dur="500"/>
                                        <p:tgtEl>
                                          <p:spTgt spid="3">
                                            <p:txEl>
                                              <p:pRg st="6" end="6"/>
                                            </p:txEl>
                                          </p:spTgt>
                                        </p:tgtEl>
                                      </p:cBhvr>
                                    </p:animEffect>
                                  </p:childTnLst>
                                </p:cTn>
                              </p:par>
                            </p:childTnLst>
                          </p:cTn>
                        </p:par>
                        <p:par>
                          <p:cTn id="40" fill="hold">
                            <p:stCondLst>
                              <p:cond delay="5900"/>
                            </p:stCondLst>
                            <p:childTnLst>
                              <p:par>
                                <p:cTn id="41" presetID="14" presetClass="entr" presetSubtype="1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3" dur="500"/>
                                        <p:tgtEl>
                                          <p:spTgt spid="3">
                                            <p:txEl>
                                              <p:pRg st="7" end="7"/>
                                            </p:txEl>
                                          </p:spTgt>
                                        </p:tgtEl>
                                      </p:cBhvr>
                                    </p:animEffect>
                                  </p:childTnLst>
                                </p:cTn>
                              </p:par>
                            </p:childTnLst>
                          </p:cTn>
                        </p:par>
                        <p:par>
                          <p:cTn id="44" fill="hold">
                            <p:stCondLst>
                              <p:cond delay="6400"/>
                            </p:stCondLst>
                            <p:childTnLst>
                              <p:par>
                                <p:cTn id="45" presetID="14" presetClass="entr" presetSubtype="10"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par>
                          <p:cTn id="48" fill="hold">
                            <p:stCondLst>
                              <p:cond delay="6900"/>
                            </p:stCondLst>
                            <p:childTnLst>
                              <p:par>
                                <p:cTn id="49" presetID="14" presetClass="entr" presetSubtype="10" fill="hold"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1" dur="500"/>
                                        <p:tgtEl>
                                          <p:spTgt spid="3">
                                            <p:txEl>
                                              <p:pRg st="9" end="9"/>
                                            </p:txEl>
                                          </p:spTgt>
                                        </p:tgtEl>
                                      </p:cBhvr>
                                    </p:animEffect>
                                  </p:childTnLst>
                                </p:cTn>
                              </p:par>
                            </p:childTnLst>
                          </p:cTn>
                        </p:par>
                        <p:par>
                          <p:cTn id="52" fill="hold">
                            <p:stCondLst>
                              <p:cond delay="7400"/>
                            </p:stCondLst>
                            <p:childTnLst>
                              <p:par>
                                <p:cTn id="53" presetID="14" presetClass="entr" presetSubtype="10" fill="hold"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54176" cy="6131768"/>
          </a:xfrm>
        </p:spPr>
        <p:txBody>
          <a:bodyPr>
            <a:normAutofit fontScale="92500" lnSpcReduction="20000"/>
          </a:bodyPr>
          <a:lstStyle/>
          <a:p>
            <a:pPr marL="82296" indent="0" algn="just">
              <a:buNone/>
            </a:pPr>
            <a:r>
              <a:rPr lang="ru-RU" sz="2400" b="1" dirty="0">
                <a:solidFill>
                  <a:srgbClr val="FF0000"/>
                </a:solidFill>
                <a:effectLst>
                  <a:outerShdw blurRad="38100" dist="38100" dir="2700000" algn="tl">
                    <a:srgbClr val="000000">
                      <a:alpha val="43137"/>
                    </a:srgbClr>
                  </a:outerShdw>
                </a:effectLst>
                <a:latin typeface="Cambria" panose="02040503050406030204" pitchFamily="18" charset="0"/>
              </a:rPr>
              <a:t>ЭЛЕКТРИЧЕСТВО! </a:t>
            </a:r>
          </a:p>
          <a:p>
            <a:pPr marL="82296" indent="0" algn="just">
              <a:buNone/>
            </a:pPr>
            <a:r>
              <a:rPr lang="ru-RU" sz="2400" b="1" dirty="0">
                <a:effectLst>
                  <a:outerShdw blurRad="38100" dist="38100" dir="2700000" algn="tl">
                    <a:srgbClr val="000000">
                      <a:alpha val="43137"/>
                    </a:srgbClr>
                  </a:outerShdw>
                </a:effectLst>
                <a:latin typeface="Cambria" panose="02040503050406030204" pitchFamily="18" charset="0"/>
              </a:rPr>
              <a:t>• </a:t>
            </a:r>
            <a:r>
              <a:rPr lang="ru-RU" sz="2400" dirty="0">
                <a:latin typeface="Cambria" panose="02040503050406030204" pitchFamily="18" charset="0"/>
              </a:rPr>
              <a:t>Если тебе нужно заменить лампочку, сначала выключи свет. </a:t>
            </a:r>
          </a:p>
          <a:p>
            <a:pPr marL="82296" indent="0" algn="just">
              <a:buNone/>
            </a:pPr>
            <a:r>
              <a:rPr lang="ru-RU" sz="2400" dirty="0">
                <a:latin typeface="Cambria" panose="02040503050406030204" pitchFamily="18" charset="0"/>
              </a:rPr>
              <a:t>• Не дотрагивайся до выключателей и розеток мокрыми руками. </a:t>
            </a:r>
          </a:p>
          <a:p>
            <a:pPr marL="82296" indent="0" algn="just">
              <a:buNone/>
            </a:pPr>
            <a:r>
              <a:rPr lang="ru-RU" sz="2400" dirty="0">
                <a:latin typeface="Cambria" panose="02040503050406030204" pitchFamily="18" charset="0"/>
              </a:rPr>
              <a:t>• Если хочешь повесить новую люстру, выключи электричество во всей квартире (на электрощите перед входной дверью). А лучше вызови электрика! </a:t>
            </a:r>
          </a:p>
          <a:p>
            <a:pPr marL="82296" indent="0" algn="just">
              <a:buNone/>
            </a:pPr>
            <a:r>
              <a:rPr lang="ru-RU" sz="2400" dirty="0">
                <a:latin typeface="Cambria" panose="02040503050406030204" pitchFamily="18" charset="0"/>
              </a:rPr>
              <a:t>• Используй фен вне ванной комнаты. </a:t>
            </a:r>
          </a:p>
          <a:p>
            <a:pPr marL="82296" indent="0" algn="just">
              <a:buNone/>
            </a:pPr>
            <a:r>
              <a:rPr lang="ru-RU" sz="2400" dirty="0">
                <a:latin typeface="Cambria" panose="02040503050406030204" pitchFamily="18" charset="0"/>
              </a:rPr>
              <a:t>• Уходя из дома, обязательно выключай </a:t>
            </a:r>
            <a:r>
              <a:rPr lang="ru-RU" sz="2400" dirty="0" smtClean="0">
                <a:latin typeface="Cambria" panose="02040503050406030204" pitchFamily="18" charset="0"/>
              </a:rPr>
              <a:t>электроприборы</a:t>
            </a:r>
            <a:r>
              <a:rPr lang="ru-RU" sz="2400" dirty="0">
                <a:latin typeface="Cambria" panose="02040503050406030204" pitchFamily="18" charset="0"/>
              </a:rPr>
              <a:t>. Особенно утюг и обогреватель.                                                                                 </a:t>
            </a:r>
            <a:endParaRPr lang="ru-RU" sz="2400" dirty="0" smtClean="0">
              <a:latin typeface="Cambria" panose="02040503050406030204" pitchFamily="18" charset="0"/>
            </a:endParaRPr>
          </a:p>
          <a:p>
            <a:pPr marL="82296" indent="0" algn="just">
              <a:buNone/>
            </a:pPr>
            <a:r>
              <a:rPr lang="ru-RU" sz="2400" b="1" dirty="0" smtClean="0">
                <a:solidFill>
                  <a:srgbClr val="FF0000"/>
                </a:solidFill>
                <a:effectLst>
                  <a:outerShdw blurRad="38100" dist="38100" dir="2700000" algn="tl">
                    <a:srgbClr val="000000">
                      <a:alpha val="43137"/>
                    </a:srgbClr>
                  </a:outerShdw>
                </a:effectLst>
                <a:latin typeface="Cambria" panose="02040503050406030204" pitchFamily="18" charset="0"/>
              </a:rPr>
              <a:t>ВОДА</a:t>
            </a:r>
            <a:r>
              <a:rPr lang="ru-RU" sz="2400" b="1" dirty="0">
                <a:solidFill>
                  <a:srgbClr val="FF0000"/>
                </a:solidFill>
                <a:effectLst>
                  <a:outerShdw blurRad="38100" dist="38100" dir="2700000" algn="tl">
                    <a:srgbClr val="000000">
                      <a:alpha val="43137"/>
                    </a:srgbClr>
                  </a:outerShdw>
                </a:effectLst>
                <a:latin typeface="Cambria" panose="02040503050406030204" pitchFamily="18" charset="0"/>
              </a:rPr>
              <a:t>! </a:t>
            </a:r>
          </a:p>
          <a:p>
            <a:pPr marL="82296" indent="0" algn="just">
              <a:buNone/>
            </a:pPr>
            <a:r>
              <a:rPr lang="ru-RU" sz="2400" dirty="0">
                <a:latin typeface="Cambria" panose="02040503050406030204" pitchFamily="18" charset="0"/>
              </a:rPr>
              <a:t>• Не оставляй включенную воду без </a:t>
            </a:r>
            <a:r>
              <a:rPr lang="ru-RU" sz="2400" dirty="0" smtClean="0">
                <a:latin typeface="Cambria" panose="02040503050406030204" pitchFamily="18" charset="0"/>
              </a:rPr>
              <a:t>присмотра </a:t>
            </a:r>
            <a:r>
              <a:rPr lang="ru-RU" sz="2400" dirty="0">
                <a:latin typeface="Cambria" panose="02040503050406030204" pitchFamily="18" charset="0"/>
              </a:rPr>
              <a:t>– даже за несколько минут можно устроить большой потоп. </a:t>
            </a:r>
          </a:p>
          <a:p>
            <a:pPr marL="82296" indent="0" algn="just">
              <a:buNone/>
            </a:pPr>
            <a:r>
              <a:rPr lang="ru-RU" sz="2400" dirty="0">
                <a:latin typeface="Cambria" panose="02040503050406030204" pitchFamily="18" charset="0"/>
              </a:rPr>
              <a:t>• Не включай стиральную машину, если собрался уходить из дома. Оставленная без присмотра неисправная машина может затопить соседей. </a:t>
            </a:r>
          </a:p>
          <a:p>
            <a:pPr marL="82296" indent="0" algn="just">
              <a:buNone/>
            </a:pPr>
            <a:r>
              <a:rPr lang="ru-RU" sz="2400" dirty="0">
                <a:latin typeface="Cambria" panose="02040503050406030204" pitchFamily="18" charset="0"/>
              </a:rPr>
              <a:t>• Не оставляй зимой форточки открытыми, если уезжаешь надолго. От низких температур могут замерзнуть и разорваться трубы. Это вызовет большой потоп по всему дому</a:t>
            </a:r>
          </a:p>
          <a:p>
            <a:pPr marL="82296" indent="0" algn="just">
              <a:buNone/>
            </a:pPr>
            <a:endParaRPr lang="ru-RU" sz="2400" dirty="0" smtClean="0">
              <a:latin typeface="Cambria" panose="02040503050406030204" pitchFamily="18" charset="0"/>
            </a:endParaRPr>
          </a:p>
          <a:p>
            <a:pPr marL="82296" indent="0" algn="just">
              <a:buNone/>
            </a:pPr>
            <a:endParaRPr lang="ru-RU" sz="2400" dirty="0">
              <a:latin typeface="Cambria" panose="02040503050406030204" pitchFamily="18" charset="0"/>
            </a:endParaRPr>
          </a:p>
        </p:txBody>
      </p:sp>
      <p:pic>
        <p:nvPicPr>
          <p:cNvPr id="5122" name="Рисунок 3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367696" y="5517232"/>
            <a:ext cx="1168524" cy="11685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Стрелка влево 5">
            <a:hlinkClick r:id="rId3" action="ppaction://hlinksldjump" tooltip="Содержание стр.2"/>
          </p:cNvPr>
          <p:cNvSpPr/>
          <p:nvPr/>
        </p:nvSpPr>
        <p:spPr>
          <a:xfrm>
            <a:off x="323528" y="6309320"/>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9369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6" end="6"/>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par>
                                <p:cTn id="45" presetID="55"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8" end="8"/>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332656"/>
            <a:ext cx="7632848" cy="6048672"/>
          </a:xfrm>
        </p:spPr>
        <p:txBody>
          <a:bodyPr>
            <a:normAutofit fontScale="92500"/>
          </a:bodyPr>
          <a:lstStyle/>
          <a:p>
            <a:pPr marL="82296" indent="0" algn="just">
              <a:buNone/>
            </a:pPr>
            <a:r>
              <a:rPr lang="ru-RU" dirty="0" smtClean="0"/>
              <a:t>                                              </a:t>
            </a:r>
            <a:r>
              <a:rPr lang="ru-RU" dirty="0" smtClean="0">
                <a:latin typeface="Cambria" panose="02040503050406030204" pitchFamily="18" charset="0"/>
              </a:rPr>
              <a:t>Каждый </a:t>
            </a:r>
            <a:r>
              <a:rPr lang="ru-RU" dirty="0">
                <a:latin typeface="Cambria" panose="02040503050406030204" pitchFamily="18" charset="0"/>
              </a:rPr>
              <a:t>выпускник </a:t>
            </a:r>
            <a:r>
              <a:rPr lang="ru-RU" dirty="0" smtClean="0">
                <a:latin typeface="Cambria" panose="02040503050406030204" pitchFamily="18" charset="0"/>
              </a:rPr>
              <a:t>      </a:t>
            </a:r>
          </a:p>
          <a:p>
            <a:pPr marL="82296" indent="0" algn="just">
              <a:buNone/>
            </a:pPr>
            <a:r>
              <a:rPr lang="ru-RU" dirty="0">
                <a:latin typeface="Cambria" panose="02040503050406030204" pitchFamily="18" charset="0"/>
              </a:rPr>
              <a:t> </a:t>
            </a:r>
            <a:r>
              <a:rPr lang="ru-RU" dirty="0" smtClean="0">
                <a:latin typeface="Cambria" panose="02040503050406030204" pitchFamily="18" charset="0"/>
              </a:rPr>
              <a:t>                                         при </a:t>
            </a:r>
            <a:r>
              <a:rPr lang="ru-RU" dirty="0">
                <a:latin typeface="Cambria" panose="02040503050406030204" pitchFamily="18" charset="0"/>
              </a:rPr>
              <a:t>выходе из </a:t>
            </a:r>
            <a:r>
              <a:rPr lang="ru-RU" dirty="0" smtClean="0">
                <a:latin typeface="Cambria" panose="02040503050406030204" pitchFamily="18" charset="0"/>
              </a:rPr>
              <a:t> </a:t>
            </a:r>
          </a:p>
          <a:p>
            <a:pPr marL="82296" indent="0" algn="just">
              <a:buNone/>
            </a:pPr>
            <a:r>
              <a:rPr lang="ru-RU" dirty="0">
                <a:latin typeface="Cambria" panose="02040503050406030204" pitchFamily="18" charset="0"/>
              </a:rPr>
              <a:t> </a:t>
            </a:r>
            <a:r>
              <a:rPr lang="ru-RU" dirty="0" smtClean="0">
                <a:latin typeface="Cambria" panose="02040503050406030204" pitchFamily="18" charset="0"/>
              </a:rPr>
              <a:t>                                         образовательного </a:t>
            </a:r>
          </a:p>
          <a:p>
            <a:pPr marL="82296" indent="0" algn="just">
              <a:buNone/>
            </a:pPr>
            <a:r>
              <a:rPr lang="ru-RU" dirty="0">
                <a:latin typeface="Cambria" panose="02040503050406030204" pitchFamily="18" charset="0"/>
              </a:rPr>
              <a:t> </a:t>
            </a:r>
            <a:r>
              <a:rPr lang="ru-RU" dirty="0" smtClean="0">
                <a:latin typeface="Cambria" panose="02040503050406030204" pitchFamily="18" charset="0"/>
              </a:rPr>
              <a:t>                                         учреждения </a:t>
            </a:r>
            <a:r>
              <a:rPr lang="ru-RU" dirty="0">
                <a:latin typeface="Cambria" panose="02040503050406030204" pitchFamily="18" charset="0"/>
              </a:rPr>
              <a:t>должен </a:t>
            </a:r>
            <a:endParaRPr lang="ru-RU" dirty="0" smtClean="0">
              <a:latin typeface="Cambria" panose="02040503050406030204" pitchFamily="18" charset="0"/>
            </a:endParaRPr>
          </a:p>
          <a:p>
            <a:pPr marL="82296" indent="0" algn="just">
              <a:buNone/>
            </a:pPr>
            <a:r>
              <a:rPr lang="ru-RU" dirty="0">
                <a:latin typeface="Cambria" panose="02040503050406030204" pitchFamily="18" charset="0"/>
              </a:rPr>
              <a:t> </a:t>
            </a:r>
            <a:r>
              <a:rPr lang="ru-RU" dirty="0" smtClean="0">
                <a:latin typeface="Cambria" panose="02040503050406030204" pitchFamily="18" charset="0"/>
              </a:rPr>
              <a:t>                                         получить </a:t>
            </a:r>
            <a:r>
              <a:rPr lang="ru-RU" dirty="0">
                <a:latin typeface="Cambria" panose="02040503050406030204" pitchFamily="18" charset="0"/>
              </a:rPr>
              <a:t>набор </a:t>
            </a:r>
            <a:r>
              <a:rPr lang="ru-RU" dirty="0" smtClean="0">
                <a:latin typeface="Cambria" panose="02040503050406030204" pitchFamily="18" charset="0"/>
              </a:rPr>
              <a:t> </a:t>
            </a:r>
          </a:p>
          <a:p>
            <a:pPr marL="82296" indent="0" algn="just">
              <a:buNone/>
            </a:pPr>
            <a:r>
              <a:rPr lang="ru-RU" dirty="0">
                <a:latin typeface="Cambria" panose="02040503050406030204" pitchFamily="18" charset="0"/>
              </a:rPr>
              <a:t> </a:t>
            </a:r>
            <a:r>
              <a:rPr lang="ru-RU" dirty="0" smtClean="0">
                <a:latin typeface="Cambria" panose="02040503050406030204" pitchFamily="18" charset="0"/>
              </a:rPr>
              <a:t>                                         документов</a:t>
            </a:r>
            <a:r>
              <a:rPr lang="ru-RU" dirty="0">
                <a:latin typeface="Cambria" panose="02040503050406030204" pitchFamily="18" charset="0"/>
              </a:rPr>
              <a:t>. </a:t>
            </a:r>
            <a:r>
              <a:rPr lang="ru-RU" dirty="0" smtClean="0">
                <a:latin typeface="Cambria" panose="02040503050406030204" pitchFamily="18" charset="0"/>
              </a:rPr>
              <a:t>Документы </a:t>
            </a:r>
            <a:r>
              <a:rPr lang="ru-RU" dirty="0">
                <a:latin typeface="Cambria" panose="02040503050406030204" pitchFamily="18" charset="0"/>
              </a:rPr>
              <a:t>должны быть в подлиннике или в нотариально заверенных копиях. К ним следует  относиться бережно и аккуратно. Они будут тебе нужны на протяжении всей жизни. Восстановить утерянные документы очень </a:t>
            </a:r>
            <a:r>
              <a:rPr lang="ru-RU" dirty="0" smtClean="0">
                <a:latin typeface="Cambria" panose="02040503050406030204" pitchFamily="18" charset="0"/>
              </a:rPr>
              <a:t>трудно.</a:t>
            </a:r>
            <a:endParaRPr lang="ru-RU" dirty="0">
              <a:latin typeface="Cambria" panose="02040503050406030204" pitchFamily="18" charset="0"/>
            </a:endParaRPr>
          </a:p>
        </p:txBody>
      </p:sp>
      <p:pic>
        <p:nvPicPr>
          <p:cNvPr id="4" name="Рисунок 3"/>
          <p:cNvPicPr/>
          <p:nvPr/>
        </p:nvPicPr>
        <p:blipFill>
          <a:blip r:embed="rId2" cstate="print">
            <a:extLst>
              <a:ext uri="{28A0092B-C50C-407E-A947-70E740481C1C}">
                <a14:useLocalDpi xmlns="" xmlns:a14="http://schemas.microsoft.com/office/drawing/2010/main" val="0"/>
              </a:ext>
            </a:extLst>
          </a:blip>
          <a:stretch>
            <a:fillRect/>
          </a:stretch>
        </p:blipFill>
        <p:spPr>
          <a:xfrm>
            <a:off x="827584" y="404664"/>
            <a:ext cx="3816424" cy="2864346"/>
          </a:xfrm>
          <a:prstGeom prst="rect">
            <a:avLst/>
          </a:prstGeom>
        </p:spPr>
      </p:pic>
      <p:sp>
        <p:nvSpPr>
          <p:cNvPr id="6" name="Стрелка влево 5">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53561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55"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1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 dur="1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2" dur="1500"/>
                                        <p:tgtEl>
                                          <p:spTgt spid="3">
                                            <p:txEl>
                                              <p:pRg st="0" end="0"/>
                                            </p:txEl>
                                          </p:spTgt>
                                        </p:tgtEl>
                                      </p:cBhvr>
                                    </p:animEffect>
                                  </p:childTnLst>
                                </p:cTn>
                              </p:par>
                              <p:par>
                                <p:cTn id="13" presetID="55"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500"/>
                                        <p:tgtEl>
                                          <p:spTgt spid="3">
                                            <p:txEl>
                                              <p:pRg st="1" end="1"/>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1" dur="1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500"/>
                                        <p:tgtEl>
                                          <p:spTgt spid="3">
                                            <p:txEl>
                                              <p:pRg st="2" end="2"/>
                                            </p:txEl>
                                          </p:spTgt>
                                        </p:tgtEl>
                                      </p:cBhvr>
                                    </p:animEffect>
                                  </p:childTnLst>
                                </p:cTn>
                              </p:par>
                              <p:par>
                                <p:cTn id="23" presetID="55"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500"/>
                                        <p:tgtEl>
                                          <p:spTgt spid="3">
                                            <p:txEl>
                                              <p:pRg st="3" end="3"/>
                                            </p:txEl>
                                          </p:spTgt>
                                        </p:tgtEl>
                                      </p:cBhvr>
                                    </p:animEffect>
                                  </p:childTnLst>
                                </p:cTn>
                              </p:par>
                              <p:par>
                                <p:cTn id="28" presetID="55"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1" dur="1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2" dur="1500"/>
                                        <p:tgtEl>
                                          <p:spTgt spid="3">
                                            <p:txEl>
                                              <p:pRg st="4" end="4"/>
                                            </p:txEl>
                                          </p:spTgt>
                                        </p:tgtEl>
                                      </p:cBhvr>
                                    </p:animEffect>
                                  </p:childTnLst>
                                </p:cTn>
                              </p:par>
                              <p:par>
                                <p:cTn id="33" presetID="55"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6" dur="1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7"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8028384" cy="1143000"/>
          </a:xfrm>
        </p:spPr>
        <p:txBody>
          <a:bodyPr>
            <a:normAutofit fontScale="90000"/>
          </a:bodyPr>
          <a:lstStyle/>
          <a:p>
            <a:pPr algn="ctr"/>
            <a:r>
              <a:rPr lang="ru-RU" b="1" dirty="0">
                <a:effectLst/>
                <a:latin typeface="Cambria" panose="02040503050406030204" pitchFamily="18" charset="0"/>
              </a:rPr>
              <a:t>Список основных документов, получаемых при выпуске</a:t>
            </a:r>
            <a:r>
              <a:rPr lang="ru-RU" dirty="0">
                <a:effectLst/>
                <a:latin typeface="Cambria" panose="02040503050406030204" pitchFamily="18" charset="0"/>
              </a:rPr>
              <a:t>.</a:t>
            </a:r>
            <a:endParaRPr lang="ru-RU" dirty="0">
              <a:latin typeface="Cambria" panose="02040503050406030204" pitchFamily="18" charset="0"/>
            </a:endParaRPr>
          </a:p>
        </p:txBody>
      </p:sp>
      <p:sp>
        <p:nvSpPr>
          <p:cNvPr id="3" name="Объект 2"/>
          <p:cNvSpPr>
            <a:spLocks noGrp="1"/>
          </p:cNvSpPr>
          <p:nvPr>
            <p:ph idx="1"/>
          </p:nvPr>
        </p:nvSpPr>
        <p:spPr>
          <a:xfrm>
            <a:off x="755576" y="1196752"/>
            <a:ext cx="7992888" cy="5904656"/>
          </a:xfrm>
        </p:spPr>
        <p:txBody>
          <a:bodyPr>
            <a:normAutofit/>
          </a:bodyPr>
          <a:lstStyle/>
          <a:p>
            <a:pPr lvl="0">
              <a:buClr>
                <a:schemeClr val="tx2">
                  <a:lumMod val="75000"/>
                </a:schemeClr>
              </a:buClr>
              <a:buFont typeface="Wingdings" panose="05000000000000000000" pitchFamily="2" charset="2"/>
              <a:buChar char="v"/>
            </a:pPr>
            <a:r>
              <a:rPr lang="ru-RU" dirty="0" smtClean="0"/>
              <a:t> </a:t>
            </a:r>
            <a:r>
              <a:rPr lang="ru-RU" sz="2800" dirty="0" smtClean="0">
                <a:latin typeface="Cambria" panose="02040503050406030204" pitchFamily="18" charset="0"/>
              </a:rPr>
              <a:t>Свидетельство </a:t>
            </a:r>
            <a:r>
              <a:rPr lang="ru-RU" sz="2800" dirty="0">
                <a:latin typeface="Cambria" panose="02040503050406030204" pitchFamily="18" charset="0"/>
              </a:rPr>
              <a:t>о </a:t>
            </a:r>
            <a:r>
              <a:rPr lang="ru-RU" sz="2800" dirty="0" smtClean="0">
                <a:latin typeface="Cambria" panose="02040503050406030204" pitchFamily="18" charset="0"/>
              </a:rPr>
              <a:t>рождении</a:t>
            </a:r>
            <a:endParaRPr lang="ru-RU" sz="2800" dirty="0">
              <a:latin typeface="Cambria" panose="02040503050406030204" pitchFamily="18" charset="0"/>
            </a:endParaRPr>
          </a:p>
          <a:p>
            <a:pPr>
              <a:buClr>
                <a:schemeClr val="tx2">
                  <a:lumMod val="75000"/>
                </a:schemeClr>
              </a:buClr>
              <a:buFont typeface="Wingdings" panose="05000000000000000000" pitchFamily="2" charset="2"/>
              <a:buChar char="v"/>
            </a:pPr>
            <a:r>
              <a:rPr lang="ru-RU" sz="2800" dirty="0" smtClean="0">
                <a:latin typeface="Cambria" panose="02040503050406030204" pitchFamily="18" charset="0"/>
              </a:rPr>
              <a:t> Паспорт</a:t>
            </a:r>
          </a:p>
          <a:p>
            <a:pPr>
              <a:buClr>
                <a:schemeClr val="tx2">
                  <a:lumMod val="75000"/>
                </a:schemeClr>
              </a:buClr>
              <a:buFont typeface="Wingdings" panose="05000000000000000000" pitchFamily="2" charset="2"/>
              <a:buChar char="v"/>
            </a:pPr>
            <a:r>
              <a:rPr lang="ru-RU" sz="2800" dirty="0" smtClean="0">
                <a:latin typeface="Cambria" panose="02040503050406030204" pitchFamily="18" charset="0"/>
              </a:rPr>
              <a:t> Справка </a:t>
            </a:r>
            <a:r>
              <a:rPr lang="ru-RU" sz="2800" dirty="0">
                <a:latin typeface="Cambria" panose="02040503050406030204" pitchFamily="18" charset="0"/>
              </a:rPr>
              <a:t>о пребывании </a:t>
            </a:r>
            <a:r>
              <a:rPr lang="ru-RU" sz="2800" dirty="0" smtClean="0">
                <a:latin typeface="Cambria" panose="02040503050406030204" pitchFamily="18" charset="0"/>
              </a:rPr>
              <a:t>в учреждении</a:t>
            </a:r>
          </a:p>
          <a:p>
            <a:pPr lvl="0">
              <a:buClr>
                <a:schemeClr val="tx2">
                  <a:lumMod val="75000"/>
                </a:schemeClr>
              </a:buClr>
              <a:buFont typeface="Wingdings" panose="05000000000000000000" pitchFamily="2" charset="2"/>
              <a:buChar char="v"/>
            </a:pPr>
            <a:r>
              <a:rPr lang="ru-RU" sz="2800" dirty="0" smtClean="0">
                <a:latin typeface="Cambria" panose="02040503050406030204" pitchFamily="18" charset="0"/>
              </a:rPr>
              <a:t> Документ </a:t>
            </a:r>
            <a:r>
              <a:rPr lang="ru-RU" sz="2800" dirty="0">
                <a:latin typeface="Cambria" panose="02040503050406030204" pitchFamily="18" charset="0"/>
              </a:rPr>
              <a:t>об </a:t>
            </a:r>
            <a:r>
              <a:rPr lang="ru-RU" sz="2800" dirty="0" smtClean="0">
                <a:latin typeface="Cambria" panose="02040503050406030204" pitchFamily="18" charset="0"/>
              </a:rPr>
              <a:t>образовании</a:t>
            </a:r>
          </a:p>
          <a:p>
            <a:pPr lvl="0">
              <a:buClr>
                <a:schemeClr val="tx2">
                  <a:lumMod val="75000"/>
                </a:schemeClr>
              </a:buClr>
              <a:buFont typeface="Wingdings" panose="05000000000000000000" pitchFamily="2" charset="2"/>
              <a:buChar char="v"/>
            </a:pPr>
            <a:r>
              <a:rPr lang="ru-RU" sz="2800" dirty="0" smtClean="0">
                <a:latin typeface="Cambria" panose="02040503050406030204" pitchFamily="18" charset="0"/>
              </a:rPr>
              <a:t> Документы </a:t>
            </a:r>
            <a:r>
              <a:rPr lang="ru-RU" sz="2800" dirty="0">
                <a:latin typeface="Cambria" panose="02040503050406030204" pitchFamily="18" charset="0"/>
              </a:rPr>
              <a:t>подтверждающие отсутствие родительского попечения или невозможность воспитания ими своих детей ( свидетельство о смерти родителей, копия приговора или решение суда, справка о болезни  или розыске родителей и </a:t>
            </a:r>
            <a:r>
              <a:rPr lang="ru-RU" sz="2800" dirty="0" smtClean="0">
                <a:latin typeface="Cambria" panose="02040503050406030204" pitchFamily="18" charset="0"/>
              </a:rPr>
              <a:t>другие)</a:t>
            </a:r>
          </a:p>
          <a:p>
            <a:pPr lvl="0">
              <a:buClr>
                <a:schemeClr val="tx2">
                  <a:lumMod val="75000"/>
                </a:schemeClr>
              </a:buClr>
              <a:buFont typeface="Wingdings" panose="05000000000000000000" pitchFamily="2" charset="2"/>
              <a:buChar char="v"/>
            </a:pPr>
            <a:r>
              <a:rPr lang="ru-RU" sz="2800" dirty="0">
                <a:latin typeface="Cambria" panose="02040503050406030204" pitchFamily="18" charset="0"/>
              </a:rPr>
              <a:t> </a:t>
            </a:r>
            <a:r>
              <a:rPr lang="ru-RU" sz="2800" dirty="0" smtClean="0">
                <a:latin typeface="Cambria" panose="02040503050406030204" pitchFamily="18" charset="0"/>
              </a:rPr>
              <a:t>Пенсионная </a:t>
            </a:r>
            <a:r>
              <a:rPr lang="ru-RU" sz="2800" dirty="0">
                <a:latin typeface="Cambria" panose="02040503050406030204" pitchFamily="18" charset="0"/>
              </a:rPr>
              <a:t>книжка (для получающих пенсию</a:t>
            </a:r>
            <a:r>
              <a:rPr lang="ru-RU" sz="2800" dirty="0" smtClean="0">
                <a:latin typeface="Cambria" panose="02040503050406030204" pitchFamily="18" charset="0"/>
              </a:rPr>
              <a:t>)</a:t>
            </a:r>
            <a:endParaRPr lang="ru-RU" sz="2800" dirty="0">
              <a:latin typeface="Cambria" panose="02040503050406030204" pitchFamily="18" charset="0"/>
            </a:endParaRPr>
          </a:p>
          <a:p>
            <a:pPr>
              <a:buClr>
                <a:schemeClr val="tx2">
                  <a:lumMod val="75000"/>
                </a:schemeClr>
              </a:buClr>
              <a:buFont typeface="Wingdings" panose="05000000000000000000" pitchFamily="2" charset="2"/>
              <a:buChar char="v"/>
            </a:pPr>
            <a:endParaRPr lang="ru-RU" sz="2800" dirty="0"/>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00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par>
                          <p:cTn id="10" fill="hold">
                            <p:stCondLst>
                              <p:cond delay="1500"/>
                            </p:stCondLst>
                            <p:childTnLst>
                              <p:par>
                                <p:cTn id="11" presetID="14"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2000"/>
                            </p:stCondLst>
                            <p:childTnLst>
                              <p:par>
                                <p:cTn id="15" presetID="14" presetClass="entr" presetSubtype="1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par>
                          <p:cTn id="18" fill="hold">
                            <p:stCondLst>
                              <p:cond delay="2500"/>
                            </p:stCondLst>
                            <p:childTnLst>
                              <p:par>
                                <p:cTn id="19" presetID="14" presetClass="entr" presetSubtype="1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par>
                          <p:cTn id="22" fill="hold">
                            <p:stCondLst>
                              <p:cond delay="3000"/>
                            </p:stCondLst>
                            <p:childTnLst>
                              <p:par>
                                <p:cTn id="23" presetID="14" presetClass="entr" presetSubtype="1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par>
                          <p:cTn id="26" fill="hold">
                            <p:stCondLst>
                              <p:cond delay="3500"/>
                            </p:stCondLst>
                            <p:childTnLst>
                              <p:par>
                                <p:cTn id="27" presetID="14" presetClass="entr" presetSubtype="1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par>
                          <p:cTn id="30" fill="hold">
                            <p:stCondLst>
                              <p:cond delay="4000"/>
                            </p:stCondLst>
                            <p:childTnLst>
                              <p:par>
                                <p:cTn id="31" presetID="14" presetClass="entr" presetSubtype="10"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88640"/>
            <a:ext cx="8352928" cy="6669360"/>
          </a:xfrm>
        </p:spPr>
        <p:txBody>
          <a:bodyPr>
            <a:normAutofit lnSpcReduction="10000"/>
          </a:bodyPr>
          <a:lstStyle/>
          <a:p>
            <a:pPr lvl="0" algn="just">
              <a:buClr>
                <a:schemeClr val="tx2">
                  <a:lumMod val="75000"/>
                </a:schemeClr>
              </a:buClr>
              <a:buFont typeface="Wingdings" panose="05000000000000000000" pitchFamily="2" charset="2"/>
              <a:buChar char="v"/>
            </a:pPr>
            <a:r>
              <a:rPr lang="ru-RU" sz="2800" dirty="0" smtClean="0">
                <a:latin typeface="Cambria" panose="02040503050406030204" pitchFamily="18" charset="0"/>
              </a:rPr>
              <a:t> Справка </a:t>
            </a:r>
            <a:r>
              <a:rPr lang="ru-RU" sz="2800" dirty="0">
                <a:latin typeface="Cambria" panose="02040503050406030204" pitchFamily="18" charset="0"/>
              </a:rPr>
              <a:t>о наличии и местонахождении братьев, сестер, других близких </a:t>
            </a:r>
            <a:r>
              <a:rPr lang="ru-RU" sz="2800" dirty="0" smtClean="0">
                <a:latin typeface="Cambria" panose="02040503050406030204" pitchFamily="18" charset="0"/>
              </a:rPr>
              <a:t>родственников.</a:t>
            </a:r>
          </a:p>
          <a:p>
            <a:pPr algn="just">
              <a:buClr>
                <a:schemeClr val="tx2">
                  <a:lumMod val="75000"/>
                </a:schemeClr>
              </a:buClr>
              <a:buFont typeface="Wingdings" panose="05000000000000000000" pitchFamily="2" charset="2"/>
              <a:buChar char="v"/>
            </a:pPr>
            <a:r>
              <a:rPr lang="ru-RU" sz="2800" dirty="0" smtClean="0"/>
              <a:t> </a:t>
            </a:r>
            <a:r>
              <a:rPr lang="ru-RU" sz="2800" dirty="0" smtClean="0">
                <a:latin typeface="Cambria" panose="02040503050406030204" pitchFamily="18" charset="0"/>
              </a:rPr>
              <a:t>Документы</a:t>
            </a:r>
            <a:r>
              <a:rPr lang="ru-RU" sz="2800" dirty="0">
                <a:latin typeface="Cambria" panose="02040503050406030204" pitchFamily="18" charset="0"/>
              </a:rPr>
              <a:t>, подтверждающие право на имущество, жилую площадь </a:t>
            </a:r>
            <a:r>
              <a:rPr lang="ru-RU" sz="2800" dirty="0" smtClean="0">
                <a:latin typeface="Cambria" panose="02040503050406030204" pitchFamily="18" charset="0"/>
              </a:rPr>
              <a:t>(договор </a:t>
            </a:r>
            <a:r>
              <a:rPr lang="ru-RU" sz="2800" dirty="0">
                <a:latin typeface="Cambria" panose="02040503050406030204" pitchFamily="18" charset="0"/>
              </a:rPr>
              <a:t>о социальном найме, свидетельство   о собственности, выписка  из домовой книги, копия финансово-лицевого счета</a:t>
            </a:r>
            <a:r>
              <a:rPr lang="ru-RU" sz="2800" dirty="0" smtClean="0">
                <a:latin typeface="Cambria" panose="02040503050406030204" pitchFamily="18" charset="0"/>
              </a:rPr>
              <a:t>)</a:t>
            </a:r>
            <a:endParaRPr lang="ru-RU" sz="2800" dirty="0">
              <a:latin typeface="Cambria" panose="02040503050406030204" pitchFamily="18" charset="0"/>
            </a:endParaRPr>
          </a:p>
          <a:p>
            <a:pPr lvl="0" algn="just">
              <a:buClr>
                <a:schemeClr val="tx2">
                  <a:lumMod val="75000"/>
                </a:schemeClr>
              </a:buClr>
              <a:buFont typeface="Wingdings" panose="05000000000000000000" pitchFamily="2" charset="2"/>
              <a:buChar char="v"/>
            </a:pPr>
            <a:r>
              <a:rPr lang="ru-RU" sz="2800" dirty="0">
                <a:latin typeface="Cambria" panose="02040503050406030204" pitchFamily="18" charset="0"/>
              </a:rPr>
              <a:t> </a:t>
            </a:r>
            <a:r>
              <a:rPr lang="ru-RU" sz="2800" dirty="0" smtClean="0">
                <a:latin typeface="Cambria" panose="02040503050406030204" pitchFamily="18" charset="0"/>
              </a:rPr>
              <a:t>Акт </a:t>
            </a:r>
            <a:r>
              <a:rPr lang="ru-RU" sz="2800" dirty="0">
                <a:latin typeface="Cambria" panose="02040503050406030204" pitchFamily="18" charset="0"/>
              </a:rPr>
              <a:t>исполнительных органов о направлении под надзор в организацию для детей-сирот и детей, оставшихся без попечения родителей и сохранении права пользования  жилым </a:t>
            </a:r>
            <a:r>
              <a:rPr lang="ru-RU" sz="2800" dirty="0" smtClean="0">
                <a:latin typeface="Cambria" panose="02040503050406030204" pitchFamily="18" charset="0"/>
              </a:rPr>
              <a:t>помещением</a:t>
            </a:r>
          </a:p>
          <a:p>
            <a:pPr lvl="0" algn="just">
              <a:buClr>
                <a:schemeClr val="tx2">
                  <a:lumMod val="75000"/>
                </a:schemeClr>
              </a:buClr>
              <a:buFont typeface="Wingdings" panose="05000000000000000000" pitchFamily="2" charset="2"/>
              <a:buChar char="v"/>
            </a:pPr>
            <a:r>
              <a:rPr lang="ru-RU" sz="2800" dirty="0" smtClean="0">
                <a:latin typeface="Cambria" panose="02040503050406030204" pitchFamily="18" charset="0"/>
              </a:rPr>
              <a:t> Исполнительный </a:t>
            </a:r>
            <a:r>
              <a:rPr lang="ru-RU" sz="2800" dirty="0">
                <a:latin typeface="Cambria" panose="02040503050406030204" pitchFamily="18" charset="0"/>
              </a:rPr>
              <a:t>лист на взыскание алиментов с </a:t>
            </a:r>
            <a:r>
              <a:rPr lang="ru-RU" sz="2800" dirty="0" smtClean="0">
                <a:latin typeface="Cambria" panose="02040503050406030204" pitchFamily="18" charset="0"/>
              </a:rPr>
              <a:t>родителей</a:t>
            </a:r>
          </a:p>
          <a:p>
            <a:pPr lvl="0" algn="just">
              <a:buClr>
                <a:schemeClr val="tx2">
                  <a:lumMod val="75000"/>
                </a:schemeClr>
              </a:buClr>
              <a:buFont typeface="Wingdings" panose="05000000000000000000" pitchFamily="2" charset="2"/>
              <a:buChar char="v"/>
            </a:pPr>
            <a:r>
              <a:rPr lang="ru-RU" sz="2800" dirty="0" smtClean="0">
                <a:latin typeface="Cambria" panose="02040503050406030204" pitchFamily="18" charset="0"/>
              </a:rPr>
              <a:t> Сберегательная </a:t>
            </a:r>
            <a:r>
              <a:rPr lang="ru-RU" sz="2800" dirty="0">
                <a:latin typeface="Cambria" panose="02040503050406030204" pitchFamily="18" charset="0"/>
              </a:rPr>
              <a:t>книжка, ценные бумаги и другие </a:t>
            </a:r>
            <a:r>
              <a:rPr lang="ru-RU" sz="2800" dirty="0" smtClean="0">
                <a:latin typeface="Cambria" panose="02040503050406030204" pitchFamily="18" charset="0"/>
              </a:rPr>
              <a:t>документы.</a:t>
            </a:r>
            <a:endParaRPr lang="ru-RU" sz="2800" dirty="0">
              <a:latin typeface="Cambria" panose="02040503050406030204" pitchFamily="18" charset="0"/>
            </a:endParaRPr>
          </a:p>
          <a:p>
            <a:pPr lvl="0">
              <a:buClr>
                <a:schemeClr val="tx2">
                  <a:lumMod val="75000"/>
                </a:schemeClr>
              </a:buClr>
              <a:buFont typeface="Wingdings" panose="05000000000000000000" pitchFamily="2" charset="2"/>
              <a:buChar char="v"/>
            </a:pPr>
            <a:endParaRPr lang="ru-RU" sz="2800" dirty="0">
              <a:latin typeface="Cambria" panose="02040503050406030204" pitchFamily="18" charset="0"/>
            </a:endParaRPr>
          </a:p>
          <a:p>
            <a:pPr marL="82296" indent="0">
              <a:buNone/>
            </a:pPr>
            <a:endParaRPr lang="ru-RU" dirty="0"/>
          </a:p>
        </p:txBody>
      </p:sp>
      <p:sp>
        <p:nvSpPr>
          <p:cNvPr id="5" name="Стрелка влево 4">
            <a:hlinkClick r:id="rId2"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03838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864096"/>
          </a:xfrm>
        </p:spPr>
        <p:txBody>
          <a:bodyPr/>
          <a:lstStyle/>
          <a:p>
            <a:r>
              <a:rPr lang="ru-RU" dirty="0" smtClean="0">
                <a:latin typeface="Cambria" panose="02040503050406030204" pitchFamily="18" charset="0"/>
              </a:rPr>
              <a:t>Паспорт – главный документ.</a:t>
            </a:r>
            <a:endParaRPr lang="ru-RU" dirty="0">
              <a:latin typeface="Cambria" panose="02040503050406030204" pitchFamily="18" charset="0"/>
            </a:endParaRPr>
          </a:p>
        </p:txBody>
      </p:sp>
      <p:sp>
        <p:nvSpPr>
          <p:cNvPr id="3" name="Объект 2"/>
          <p:cNvSpPr>
            <a:spLocks noGrp="1"/>
          </p:cNvSpPr>
          <p:nvPr>
            <p:ph idx="1"/>
          </p:nvPr>
        </p:nvSpPr>
        <p:spPr>
          <a:xfrm>
            <a:off x="899592" y="836712"/>
            <a:ext cx="8244408" cy="6192688"/>
          </a:xfrm>
        </p:spPr>
        <p:txBody>
          <a:bodyPr>
            <a:normAutofit fontScale="92500" lnSpcReduction="10000"/>
          </a:bodyPr>
          <a:lstStyle/>
          <a:p>
            <a:pPr marL="82296" indent="0">
              <a:buNone/>
            </a:pPr>
            <a:r>
              <a:rPr lang="ru-RU" sz="2800" dirty="0" smtClean="0">
                <a:latin typeface="Cambria" panose="02040503050406030204" pitchFamily="18" charset="0"/>
              </a:rPr>
              <a:t>                                              </a:t>
            </a:r>
            <a:r>
              <a:rPr lang="ru-RU" sz="2800" b="1" dirty="0" smtClean="0">
                <a:latin typeface="Cambria" panose="02040503050406030204" pitchFamily="18" charset="0"/>
              </a:rPr>
              <a:t>Это </a:t>
            </a:r>
            <a:r>
              <a:rPr lang="ru-RU" sz="2800" b="1" dirty="0">
                <a:latin typeface="Cambria" panose="02040503050406030204" pitchFamily="18" charset="0"/>
              </a:rPr>
              <a:t>основной документ, </a:t>
            </a:r>
            <a:endParaRPr lang="ru-RU" sz="2800" b="1" dirty="0" smtClean="0">
              <a:latin typeface="Cambria" panose="02040503050406030204" pitchFamily="18" charset="0"/>
            </a:endParaRPr>
          </a:p>
          <a:p>
            <a:pPr marL="82296" indent="0">
              <a:buNone/>
            </a:pPr>
            <a:r>
              <a:rPr lang="ru-RU" sz="2800" b="1" dirty="0">
                <a:latin typeface="Cambria" panose="02040503050406030204" pitchFamily="18" charset="0"/>
              </a:rPr>
              <a:t> </a:t>
            </a:r>
            <a:r>
              <a:rPr lang="ru-RU" sz="2800" b="1" dirty="0" smtClean="0">
                <a:latin typeface="Cambria" panose="02040503050406030204" pitchFamily="18" charset="0"/>
              </a:rPr>
              <a:t>                                             удостоверяющий </a:t>
            </a:r>
            <a:r>
              <a:rPr lang="ru-RU" sz="2800" b="1" dirty="0">
                <a:latin typeface="Cambria" panose="02040503050406030204" pitchFamily="18" charset="0"/>
              </a:rPr>
              <a:t>твою </a:t>
            </a:r>
            <a:endParaRPr lang="ru-RU" sz="2800" b="1" dirty="0" smtClean="0">
              <a:latin typeface="Cambria" panose="02040503050406030204" pitchFamily="18" charset="0"/>
            </a:endParaRPr>
          </a:p>
          <a:p>
            <a:pPr marL="82296" indent="0">
              <a:buNone/>
            </a:pPr>
            <a:r>
              <a:rPr lang="ru-RU" sz="2800" b="1" dirty="0">
                <a:latin typeface="Cambria" panose="02040503050406030204" pitchFamily="18" charset="0"/>
              </a:rPr>
              <a:t> </a:t>
            </a:r>
            <a:r>
              <a:rPr lang="ru-RU" sz="2800" b="1" dirty="0" smtClean="0">
                <a:latin typeface="Cambria" panose="02040503050406030204" pitchFamily="18" charset="0"/>
              </a:rPr>
              <a:t>                                             личность </a:t>
            </a:r>
            <a:r>
              <a:rPr lang="ru-RU" sz="2800" b="1" dirty="0">
                <a:latin typeface="Cambria" panose="02040503050406030204" pitchFamily="18" charset="0"/>
              </a:rPr>
              <a:t>на территории </a:t>
            </a:r>
            <a:endParaRPr lang="ru-RU" sz="2800" b="1" dirty="0" smtClean="0">
              <a:latin typeface="Cambria" panose="02040503050406030204" pitchFamily="18" charset="0"/>
            </a:endParaRPr>
          </a:p>
          <a:p>
            <a:pPr marL="82296" indent="0">
              <a:buNone/>
            </a:pPr>
            <a:r>
              <a:rPr lang="ru-RU" sz="2800" b="1" dirty="0">
                <a:latin typeface="Cambria" panose="02040503050406030204" pitchFamily="18" charset="0"/>
              </a:rPr>
              <a:t> </a:t>
            </a:r>
            <a:r>
              <a:rPr lang="ru-RU" sz="2800" b="1" dirty="0" smtClean="0">
                <a:latin typeface="Cambria" panose="02040503050406030204" pitchFamily="18" charset="0"/>
              </a:rPr>
              <a:t>                                             России.</a:t>
            </a:r>
          </a:p>
          <a:p>
            <a:pPr marL="82296" indent="457200" algn="just">
              <a:buNone/>
            </a:pPr>
            <a:r>
              <a:rPr lang="ru-RU" sz="2800" dirty="0">
                <a:latin typeface="Cambria" panose="02040503050406030204" pitchFamily="18" charset="0"/>
              </a:rPr>
              <a:t> </a:t>
            </a:r>
            <a:r>
              <a:rPr lang="ru-RU" sz="2800" dirty="0" smtClean="0">
                <a:latin typeface="Cambria" panose="02040503050406030204" pitchFamily="18" charset="0"/>
              </a:rPr>
              <a:t>                                             Поэтому </a:t>
            </a:r>
            <a:r>
              <a:rPr lang="ru-RU" sz="2800" dirty="0">
                <a:latin typeface="Cambria" panose="02040503050406030204" pitchFamily="18" charset="0"/>
              </a:rPr>
              <a:t>паспорт нужно правильно хранить, беречь и аккуратно с ним </a:t>
            </a:r>
            <a:r>
              <a:rPr lang="ru-RU" sz="2800" dirty="0" smtClean="0">
                <a:latin typeface="Cambria" panose="02040503050406030204" pitchFamily="18" charset="0"/>
              </a:rPr>
              <a:t>обращаться</a:t>
            </a:r>
            <a:r>
              <a:rPr lang="ru-RU" sz="2800" dirty="0">
                <a:latin typeface="Cambria" panose="02040503050406030204" pitchFamily="18" charset="0"/>
              </a:rPr>
              <a:t>. За небрежное хранение паспорта на тебя могут наложить штраф (ст. 19.16 КоАП РФ). </a:t>
            </a:r>
            <a:endParaRPr lang="ru-RU" sz="2800" dirty="0" smtClean="0">
              <a:latin typeface="Cambria" panose="02040503050406030204" pitchFamily="18" charset="0"/>
            </a:endParaRPr>
          </a:p>
          <a:p>
            <a:pPr marL="82296" indent="457200" algn="just">
              <a:buNone/>
            </a:pPr>
            <a:r>
              <a:rPr lang="ru-RU" sz="2800" dirty="0">
                <a:latin typeface="Cambria" panose="02040503050406030204" pitchFamily="18" charset="0"/>
              </a:rPr>
              <a:t>Было бы здорово убрать его </a:t>
            </a:r>
            <a:r>
              <a:rPr lang="ru-RU" sz="2800" dirty="0" smtClean="0">
                <a:latin typeface="Cambria" panose="02040503050406030204" pitchFamily="18" charset="0"/>
              </a:rPr>
              <a:t>в </a:t>
            </a:r>
            <a:r>
              <a:rPr lang="ru-RU" sz="2800" dirty="0">
                <a:latin typeface="Cambria" panose="02040503050406030204" pitchFamily="18" charset="0"/>
              </a:rPr>
              <a:t>папочку, где хранятся все важные документы, и доставать его, только когда он понадобится. Но, к сожалению, в России паспорт стоит носить с собой всегда. Хотя ты и не обязан этого делать по закону, для собственной безопасности и уменьшения числа возможных проблем паспорт лучше иметь всегда с собой.</a:t>
            </a:r>
          </a:p>
          <a:p>
            <a:pPr marL="82296" indent="0">
              <a:buNone/>
            </a:pPr>
            <a:endParaRPr lang="ru-RU" dirty="0"/>
          </a:p>
        </p:txBody>
      </p:sp>
      <p:pic>
        <p:nvPicPr>
          <p:cNvPr id="4" name="Рисунок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87624" y="847341"/>
            <a:ext cx="3168352" cy="2160240"/>
          </a:xfrm>
          <a:prstGeom prst="rect">
            <a:avLst/>
          </a:prstGeom>
          <a:noFill/>
        </p:spPr>
      </p:pic>
      <p:sp>
        <p:nvSpPr>
          <p:cNvPr id="6" name="Стрелка влево 5">
            <a:hlinkClick r:id="rId3"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89031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350" decel="100000" fill="hold"/>
                                        <p:tgtEl>
                                          <p:spTgt spid="2"/>
                                        </p:tgtEl>
                                        <p:attrNameLst>
                                          <p:attrName>ppt_y</p:attrName>
                                        </p:attrNameLst>
                                      </p:cBhvr>
                                      <p:tavLst>
                                        <p:tav tm="0">
                                          <p:val>
                                            <p:strVal val="#ppt_y+1"/>
                                          </p:val>
                                        </p:tav>
                                        <p:tav tm="100000">
                                          <p:val>
                                            <p:strVal val="#ppt_y-.03"/>
                                          </p:val>
                                        </p:tav>
                                      </p:tavLst>
                                    </p:anim>
                                    <p:anim calcmode="lin" valueType="num">
                                      <p:cBhvr>
                                        <p:cTn id="10" dur="150" accel="100000" fill="hold">
                                          <p:stCondLst>
                                            <p:cond delay="135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500"/>
                            </p:stCondLst>
                            <p:childTnLst>
                              <p:par>
                                <p:cTn id="12" presetID="3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500" fill="hold"/>
                                        <p:tgtEl>
                                          <p:spTgt spid="4"/>
                                        </p:tgtEl>
                                        <p:attrNameLst>
                                          <p:attrName>ppt_w</p:attrName>
                                        </p:attrNameLst>
                                      </p:cBhvr>
                                      <p:tavLst>
                                        <p:tav tm="0">
                                          <p:val>
                                            <p:fltVal val="0"/>
                                          </p:val>
                                        </p:tav>
                                        <p:tav tm="100000">
                                          <p:val>
                                            <p:strVal val="#ppt_w"/>
                                          </p:val>
                                        </p:tav>
                                      </p:tavLst>
                                    </p:anim>
                                    <p:anim calcmode="lin" valueType="num">
                                      <p:cBhvr>
                                        <p:cTn id="15" dur="1500" fill="hold"/>
                                        <p:tgtEl>
                                          <p:spTgt spid="4"/>
                                        </p:tgtEl>
                                        <p:attrNameLst>
                                          <p:attrName>ppt_h</p:attrName>
                                        </p:attrNameLst>
                                      </p:cBhvr>
                                      <p:tavLst>
                                        <p:tav tm="0">
                                          <p:val>
                                            <p:fltVal val="0"/>
                                          </p:val>
                                        </p:tav>
                                        <p:tav tm="100000">
                                          <p:val>
                                            <p:strVal val="#ppt_h"/>
                                          </p:val>
                                        </p:tav>
                                      </p:tavLst>
                                    </p:anim>
                                    <p:anim calcmode="lin" valueType="num">
                                      <p:cBhvr>
                                        <p:cTn id="16" dur="1500" fill="hold"/>
                                        <p:tgtEl>
                                          <p:spTgt spid="4"/>
                                        </p:tgtEl>
                                        <p:attrNameLst>
                                          <p:attrName>style.rotation</p:attrName>
                                        </p:attrNameLst>
                                      </p:cBhvr>
                                      <p:tavLst>
                                        <p:tav tm="0">
                                          <p:val>
                                            <p:fltVal val="90"/>
                                          </p:val>
                                        </p:tav>
                                        <p:tav tm="100000">
                                          <p:val>
                                            <p:fltVal val="0"/>
                                          </p:val>
                                        </p:tav>
                                      </p:tavLst>
                                    </p:anim>
                                    <p:animEffect transition="in" filter="fade">
                                      <p:cBhvr>
                                        <p:cTn id="17" dur="1500"/>
                                        <p:tgtEl>
                                          <p:spTgt spid="4"/>
                                        </p:tgtEl>
                                      </p:cBhvr>
                                    </p:animEffect>
                                  </p:childTnLst>
                                </p:cTn>
                              </p:par>
                            </p:childTnLst>
                          </p:cTn>
                        </p:par>
                        <p:par>
                          <p:cTn id="18" fill="hold">
                            <p:stCondLst>
                              <p:cond delay="3000"/>
                            </p:stCondLst>
                            <p:childTnLst>
                              <p:par>
                                <p:cTn id="19" presetID="9" presetClass="entr" presetSubtype="0"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ssolve">
                                      <p:cBhvr>
                                        <p:cTn id="21" dur="1000"/>
                                        <p:tgtEl>
                                          <p:spTgt spid="3">
                                            <p:txEl>
                                              <p:pRg st="0" end="0"/>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ssolve">
                                      <p:cBhvr>
                                        <p:cTn id="24" dur="1000"/>
                                        <p:tgtEl>
                                          <p:spTgt spid="3">
                                            <p:txEl>
                                              <p:pRg st="1" end="1"/>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1000"/>
                                        <p:tgtEl>
                                          <p:spTgt spid="3">
                                            <p:txEl>
                                              <p:pRg st="2" end="2"/>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1000"/>
                                        <p:tgtEl>
                                          <p:spTgt spid="3">
                                            <p:txEl>
                                              <p:pRg st="3" end="3"/>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1000"/>
                                        <p:tgtEl>
                                          <p:spTgt spid="3">
                                            <p:txEl>
                                              <p:pRg st="4" end="4"/>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ssolve">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332656"/>
            <a:ext cx="7890080" cy="6408712"/>
          </a:xfrm>
        </p:spPr>
        <p:txBody>
          <a:bodyPr>
            <a:normAutofit/>
          </a:bodyPr>
          <a:lstStyle/>
          <a:p>
            <a:pPr marL="82296" indent="0" algn="ctr">
              <a:buNone/>
            </a:pPr>
            <a:r>
              <a:rPr lang="ru-RU" b="1" dirty="0">
                <a:effectLst>
                  <a:outerShdw blurRad="38100" dist="38100" dir="2700000" algn="tl">
                    <a:srgbClr val="000000">
                      <a:alpha val="43137"/>
                    </a:srgbClr>
                  </a:outerShdw>
                </a:effectLst>
                <a:latin typeface="Cambria" panose="02040503050406030204" pitchFamily="18" charset="0"/>
              </a:rPr>
              <a:t>ЕСЛИ У ТЕБЯ НЕТ С СОБОЙ ПАСПОРТА</a:t>
            </a:r>
            <a:r>
              <a:rPr lang="ru-RU" b="1" dirty="0" smtClean="0">
                <a:effectLst>
                  <a:outerShdw blurRad="38100" dist="38100" dir="2700000" algn="tl">
                    <a:srgbClr val="000000">
                      <a:alpha val="43137"/>
                    </a:srgbClr>
                  </a:outerShdw>
                </a:effectLst>
                <a:latin typeface="Cambria" panose="02040503050406030204" pitchFamily="18" charset="0"/>
              </a:rPr>
              <a:t>:</a:t>
            </a:r>
            <a:endParaRPr lang="ru-RU" b="1" dirty="0">
              <a:effectLst>
                <a:outerShdw blurRad="38100" dist="38100" dir="2700000" algn="tl">
                  <a:srgbClr val="000000">
                    <a:alpha val="43137"/>
                  </a:srgbClr>
                </a:outerShdw>
              </a:effectLst>
              <a:latin typeface="Cambria" panose="02040503050406030204" pitchFamily="18" charset="0"/>
            </a:endParaRPr>
          </a:p>
          <a:p>
            <a:pPr algn="ctr">
              <a:buClr>
                <a:schemeClr val="tx2">
                  <a:lumMod val="75000"/>
                </a:schemeClr>
              </a:buClr>
              <a:buFont typeface="Wingdings" panose="05000000000000000000" pitchFamily="2" charset="2"/>
              <a:buChar char="ü"/>
            </a:pPr>
            <a:r>
              <a:rPr lang="ru-RU" sz="2800" dirty="0" smtClean="0">
                <a:latin typeface="Cambria" panose="02040503050406030204" pitchFamily="18" charset="0"/>
              </a:rPr>
              <a:t>Сотрудники </a:t>
            </a:r>
            <a:r>
              <a:rPr lang="ru-RU" sz="2800" dirty="0">
                <a:latin typeface="Cambria" panose="02040503050406030204" pitchFamily="18" charset="0"/>
              </a:rPr>
              <a:t>полиции МОГУТ тебя задержать для установления личности сроком на 3 </a:t>
            </a:r>
            <a:r>
              <a:rPr lang="ru-RU" sz="2800" dirty="0" smtClean="0">
                <a:latin typeface="Cambria" panose="02040503050406030204" pitchFamily="18" charset="0"/>
              </a:rPr>
              <a:t>часа.</a:t>
            </a:r>
          </a:p>
          <a:p>
            <a:pPr algn="ctr">
              <a:buClr>
                <a:schemeClr val="tx2">
                  <a:lumMod val="75000"/>
                </a:schemeClr>
              </a:buClr>
              <a:buFont typeface="Wingdings" panose="05000000000000000000" pitchFamily="2" charset="2"/>
              <a:buChar char="ü"/>
            </a:pPr>
            <a:r>
              <a:rPr lang="ru-RU" sz="2800" dirty="0" smtClean="0">
                <a:latin typeface="Cambria" panose="02040503050406030204" pitchFamily="18" charset="0"/>
              </a:rPr>
              <a:t>Тебя </a:t>
            </a:r>
            <a:r>
              <a:rPr lang="ru-RU" sz="2800" dirty="0">
                <a:latin typeface="Cambria" panose="02040503050406030204" pitchFamily="18" charset="0"/>
              </a:rPr>
              <a:t>могут НЕ пустить в больницу навестить друзей или </a:t>
            </a:r>
            <a:r>
              <a:rPr lang="ru-RU" sz="2800" dirty="0" smtClean="0">
                <a:latin typeface="Cambria" panose="02040503050406030204" pitchFamily="18" charset="0"/>
              </a:rPr>
              <a:t>родственников.</a:t>
            </a:r>
          </a:p>
          <a:p>
            <a:pPr algn="ctr">
              <a:buClr>
                <a:schemeClr val="tx2">
                  <a:lumMod val="75000"/>
                </a:schemeClr>
              </a:buClr>
              <a:buFont typeface="Wingdings" panose="05000000000000000000" pitchFamily="2" charset="2"/>
              <a:buChar char="ü"/>
            </a:pPr>
            <a:r>
              <a:rPr lang="ru-RU" sz="2800" dirty="0" smtClean="0">
                <a:latin typeface="Cambria" panose="02040503050406030204" pitchFamily="18" charset="0"/>
              </a:rPr>
              <a:t>Тебе </a:t>
            </a:r>
            <a:r>
              <a:rPr lang="ru-RU" sz="2800" dirty="0">
                <a:latin typeface="Cambria" panose="02040503050406030204" pitchFamily="18" charset="0"/>
              </a:rPr>
              <a:t>НЕ продадут билет на поезд и </a:t>
            </a:r>
            <a:r>
              <a:rPr lang="ru-RU" sz="2800" dirty="0" smtClean="0">
                <a:latin typeface="Cambria" panose="02040503050406030204" pitchFamily="18" charset="0"/>
              </a:rPr>
              <a:t>самолет.</a:t>
            </a:r>
          </a:p>
          <a:p>
            <a:pPr algn="ctr">
              <a:buClr>
                <a:schemeClr val="tx2">
                  <a:lumMod val="75000"/>
                </a:schemeClr>
              </a:buClr>
              <a:buFont typeface="Wingdings" panose="05000000000000000000" pitchFamily="2" charset="2"/>
              <a:buChar char="ü"/>
            </a:pPr>
            <a:r>
              <a:rPr lang="ru-RU" sz="2800" dirty="0" smtClean="0">
                <a:latin typeface="Cambria" panose="02040503050406030204" pitchFamily="18" charset="0"/>
              </a:rPr>
              <a:t>Ты </a:t>
            </a:r>
            <a:r>
              <a:rPr lang="ru-RU" sz="2800" dirty="0">
                <a:latin typeface="Cambria" panose="02040503050406030204" pitchFamily="18" charset="0"/>
              </a:rPr>
              <a:t>НЕ сможешь подключиться к мобильному </a:t>
            </a:r>
            <a:r>
              <a:rPr lang="ru-RU" sz="2800" dirty="0" smtClean="0">
                <a:latin typeface="Cambria" panose="02040503050406030204" pitchFamily="18" charset="0"/>
              </a:rPr>
              <a:t>оператору.</a:t>
            </a:r>
          </a:p>
          <a:p>
            <a:pPr algn="ctr">
              <a:buClr>
                <a:schemeClr val="tx2">
                  <a:lumMod val="75000"/>
                </a:schemeClr>
              </a:buClr>
              <a:buFont typeface="Wingdings" panose="05000000000000000000" pitchFamily="2" charset="2"/>
              <a:buChar char="ü"/>
            </a:pPr>
            <a:r>
              <a:rPr lang="ru-RU" sz="2800" dirty="0" smtClean="0">
                <a:latin typeface="Cambria" panose="02040503050406030204" pitchFamily="18" charset="0"/>
              </a:rPr>
              <a:t>Ты </a:t>
            </a:r>
            <a:r>
              <a:rPr lang="ru-RU" sz="2800" dirty="0">
                <a:latin typeface="Cambria" panose="02040503050406030204" pitchFamily="18" charset="0"/>
              </a:rPr>
              <a:t>НЕ сможешь ни положить деньги на банковский счет, ни снять их из банка, а тем более получить кредит.</a:t>
            </a:r>
          </a:p>
          <a:p>
            <a:pPr marL="82296" indent="0" algn="ctr">
              <a:buNone/>
            </a:pPr>
            <a:endParaRPr lang="ru-RU" dirty="0">
              <a:latin typeface="Cambria" panose="02040503050406030204" pitchFamily="18" charset="0"/>
            </a:endParaRPr>
          </a:p>
        </p:txBody>
      </p:sp>
      <p:pic>
        <p:nvPicPr>
          <p:cNvPr id="5" name="Рисунок 4" descr="Описание: http://im5-tub-ru.yandex.net/i?id=143391045-58-72&amp;n=21">
            <a:hlinkClick r:id="rId2" tgtFrame="&quot;_blank&quo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44008" y="6093296"/>
            <a:ext cx="1296145" cy="600075"/>
          </a:xfrm>
          <a:prstGeom prst="rect">
            <a:avLst/>
          </a:prstGeom>
          <a:noFill/>
          <a:ln>
            <a:noFill/>
          </a:ln>
        </p:spPr>
      </p:pic>
      <p:sp>
        <p:nvSpPr>
          <p:cNvPr id="6" name="Стрелка влево 5">
            <a:hlinkClick r:id="rId4" action="ppaction://hlinksldjump" tooltip="Содержание стр.1"/>
          </p:cNvPr>
          <p:cNvSpPr/>
          <p:nvPr/>
        </p:nvSpPr>
        <p:spPr>
          <a:xfrm>
            <a:off x="272067" y="6345324"/>
            <a:ext cx="555517" cy="3240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99134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
                                        <p:tgtEl>
                                          <p:spTgt spid="3">
                                            <p:txEl>
                                              <p:pRg st="0" end="0"/>
                                            </p:txEl>
                                          </p:spTgt>
                                        </p:tgtEl>
                                      </p:cBhvr>
                                    </p:animEffect>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1000"/>
                                        <p:tgtEl>
                                          <p:spTgt spid="3">
                                            <p:txEl>
                                              <p:pRg st="1" end="1"/>
                                            </p:txEl>
                                          </p:spTgt>
                                        </p:tgtEl>
                                      </p:cBhvr>
                                    </p:animEffect>
                                  </p:childTnLst>
                                </p:cTn>
                              </p:par>
                            </p:childTnLst>
                          </p:cTn>
                        </p:par>
                        <p:par>
                          <p:cTn id="17" fill="hold">
                            <p:stCondLst>
                              <p:cond delay="2500"/>
                            </p:stCondLst>
                            <p:childTnLst>
                              <p:par>
                                <p:cTn id="18" presetID="16" presetClass="entr" presetSubtype="21"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1000"/>
                                        <p:tgtEl>
                                          <p:spTgt spid="3">
                                            <p:txEl>
                                              <p:pRg st="2" end="2"/>
                                            </p:txEl>
                                          </p:spTgt>
                                        </p:tgtEl>
                                      </p:cBhvr>
                                    </p:animEffect>
                                  </p:childTnLst>
                                </p:cTn>
                              </p:par>
                            </p:childTnLst>
                          </p:cTn>
                        </p:par>
                        <p:par>
                          <p:cTn id="21" fill="hold">
                            <p:stCondLst>
                              <p:cond delay="3500"/>
                            </p:stCondLst>
                            <p:childTnLst>
                              <p:par>
                                <p:cTn id="22" presetID="16" presetClass="entr" presetSubtype="21"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1000"/>
                                        <p:tgtEl>
                                          <p:spTgt spid="3">
                                            <p:txEl>
                                              <p:pRg st="3" end="3"/>
                                            </p:txEl>
                                          </p:spTgt>
                                        </p:tgtEl>
                                      </p:cBhvr>
                                    </p:animEffect>
                                  </p:childTnLst>
                                </p:cTn>
                              </p:par>
                            </p:childTnLst>
                          </p:cTn>
                        </p:par>
                        <p:par>
                          <p:cTn id="25" fill="hold">
                            <p:stCondLst>
                              <p:cond delay="4500"/>
                            </p:stCondLst>
                            <p:childTnLst>
                              <p:par>
                                <p:cTn id="26" presetID="16" presetClass="entr" presetSubtype="21"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1000"/>
                                        <p:tgtEl>
                                          <p:spTgt spid="3">
                                            <p:txEl>
                                              <p:pRg st="4" end="4"/>
                                            </p:txEl>
                                          </p:spTgt>
                                        </p:tgtEl>
                                      </p:cBhvr>
                                    </p:animEffect>
                                  </p:childTnLst>
                                </p:cTn>
                              </p:par>
                            </p:childTnLst>
                          </p:cTn>
                        </p:par>
                        <p:par>
                          <p:cTn id="29" fill="hold">
                            <p:stCondLst>
                              <p:cond delay="5500"/>
                            </p:stCondLst>
                            <p:childTnLst>
                              <p:par>
                                <p:cTn id="30" presetID="16" presetClass="entr" presetSubtype="21"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Другая 2">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3B1D14"/>
      </a:hlink>
      <a:folHlink>
        <a:srgbClr val="7030A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262</TotalTime>
  <Words>3995</Words>
  <Application>Microsoft Office PowerPoint</Application>
  <PresentationFormat>Экран (4:3)</PresentationFormat>
  <Paragraphs>269</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Солнцестояние</vt:lpstr>
      <vt:lpstr>Путеводитель по самостоятельной жизни</vt:lpstr>
      <vt:lpstr>Содержание 1/2</vt:lpstr>
      <vt:lpstr>Содержание 2/2</vt:lpstr>
      <vt:lpstr>Это нужно знать заранее !</vt:lpstr>
      <vt:lpstr>Слайд 5</vt:lpstr>
      <vt:lpstr>Список основных документов, получаемых при выпуске.</vt:lpstr>
      <vt:lpstr>Слайд 7</vt:lpstr>
      <vt:lpstr>Паспорт – главный документ.</vt:lpstr>
      <vt:lpstr>Слайд 9</vt:lpstr>
      <vt:lpstr>Слайд 10</vt:lpstr>
      <vt:lpstr>Слайд 11</vt:lpstr>
      <vt:lpstr>ЕСЛИ ТЫ ПОТЕРЯЛ ИЛИ У ТЕБЯ УКРАЛИ ПАСПОРТ. </vt:lpstr>
      <vt:lpstr>Почему нужно быстрее обращаться в полицию?</vt:lpstr>
      <vt:lpstr>Как восстановить паспорт.</vt:lpstr>
      <vt:lpstr>Твои права</vt:lpstr>
      <vt:lpstr>КОНСТИТУЦИОННЫЕ ПРАВА ЧЕЛОВЕКА</vt:lpstr>
      <vt:lpstr>Слайд 17</vt:lpstr>
      <vt:lpstr>ПРАВО НА ОБРАЗОВАНИЕ И ДОПОЛНИТЕЛЬНЫЕ ГАРАНТИИ ПО СОЦИАЛЬНОЙ ПОДДЕРЖКЕ</vt:lpstr>
      <vt:lpstr>Слайд 19</vt:lpstr>
      <vt:lpstr>Слайд 20</vt:lpstr>
      <vt:lpstr>Слайд 21</vt:lpstr>
      <vt:lpstr>ПРАВО НА ТРУД</vt:lpstr>
      <vt:lpstr>Слайд 23</vt:lpstr>
      <vt:lpstr>Право на жилье </vt:lpstr>
      <vt:lpstr>Слайд 25</vt:lpstr>
      <vt:lpstr>Слайд 26</vt:lpstr>
      <vt:lpstr>Слайд 27</vt:lpstr>
      <vt:lpstr>Слайд 28</vt:lpstr>
      <vt:lpstr>Слайд 29</vt:lpstr>
      <vt:lpstr>Слайд 30</vt:lpstr>
      <vt:lpstr>Слайд 31</vt:lpstr>
      <vt:lpstr>Если у тебя своя квартира</vt:lpstr>
      <vt:lpstr>Основные документы на квартиру</vt:lpstr>
      <vt:lpstr>Как и где платить за квартиру</vt:lpstr>
      <vt:lpstr>ЕДИНАЯ КВИТАНЦИЯ ПО ОПЛАТЕ КОММУНАЛЬНЫХ ПЛАТЕЖЕЙ</vt:lpstr>
      <vt:lpstr>КАК СЭКОНОМИТЬ НА ОПЛАТЕ ЖИЛИЩНО-КОММУНАЛЬНЫХ УСЛУГ</vt:lpstr>
      <vt:lpstr>Слайд 37</vt:lpstr>
      <vt:lpstr>Как оплатить электроэнергию </vt:lpstr>
      <vt:lpstr>КАК ПРАВИЛЬНО ЗАПОЛНИТЬ КВИТАНЦИЮ ОПЛАТЫ ЗА ЭЛЕКТРОЭНЕРГИЮ</vt:lpstr>
      <vt:lpstr>Как оплатить квитанцию за газ</vt:lpstr>
      <vt:lpstr>Правила заполнения квитанции </vt:lpstr>
      <vt:lpstr>Слайд 42</vt:lpstr>
      <vt:lpstr>Правила безопасности дома</vt:lpstr>
      <vt:lpstr>Слайд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Путеводитель по самостоятельной жизни</dc:title>
  <dc:creator>user</dc:creator>
  <cp:lastModifiedBy>юзер</cp:lastModifiedBy>
  <cp:revision>38</cp:revision>
  <dcterms:created xsi:type="dcterms:W3CDTF">2014-01-14T08:32:03Z</dcterms:created>
  <dcterms:modified xsi:type="dcterms:W3CDTF">2014-01-16T06:38:03Z</dcterms:modified>
</cp:coreProperties>
</file>